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3" r:id="rId6"/>
    <p:sldId id="278" r:id="rId7"/>
    <p:sldId id="277" r:id="rId8"/>
    <p:sldId id="260" r:id="rId9"/>
    <p:sldId id="265" r:id="rId10"/>
    <p:sldId id="280" r:id="rId11"/>
    <p:sldId id="281" r:id="rId12"/>
    <p:sldId id="261" r:id="rId13"/>
    <p:sldId id="267" r:id="rId14"/>
    <p:sldId id="282" r:id="rId15"/>
    <p:sldId id="275" r:id="rId16"/>
    <p:sldId id="279" r:id="rId17"/>
    <p:sldId id="27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5141"/>
    <a:srgbClr val="5E352C"/>
    <a:srgbClr val="DAAB99"/>
    <a:srgbClr val="B66F57"/>
    <a:srgbClr val="A15A47"/>
    <a:srgbClr val="955141"/>
    <a:srgbClr val="D49F8A"/>
    <a:srgbClr val="E6E6E6"/>
    <a:srgbClr val="ECEAE6"/>
    <a:srgbClr val="808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636" y="132"/>
      </p:cViewPr>
      <p:guideLst>
        <p:guide pos="3858"/>
        <p:guide pos="7246"/>
        <p:guide orient="horz" pos="648"/>
        <p:guide orient="horz" pos="1504"/>
        <p:guide orient="horz" pos="3952"/>
        <p:guide orient="horz" pos="3864"/>
        <p:guide orient="horz" pos="2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E9E8E4"/>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867489" y="-16435"/>
            <a:ext cx="10311653" cy="6874435"/>
          </a:xfrm>
          <a:prstGeom prst="rect">
            <a:avLst/>
          </a:prstGeom>
        </p:spPr>
      </p:pic>
      <p:pic>
        <p:nvPicPr>
          <p:cNvPr id="8" name="图片 7"/>
          <p:cNvPicPr>
            <a:picLocks noChangeAspect="1"/>
          </p:cNvPicPr>
          <p:nvPr userDrawn="1"/>
        </p:nvPicPr>
        <p:blipFill rotWithShape="1">
          <a:blip r:embed="rId3" cstate="screen"/>
          <a:srcRect/>
          <a:stretch>
            <a:fillRect/>
          </a:stretch>
        </p:blipFill>
        <p:spPr>
          <a:xfrm>
            <a:off x="11179142" y="-11875"/>
            <a:ext cx="1012857" cy="68744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EAE9E5"/>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rgbClr val="E9E8E4"/>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1880347" y="-16435"/>
            <a:ext cx="10311653" cy="6874435"/>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0" y="-16436"/>
            <a:ext cx="5537201" cy="6874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E9E8E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rgbClr val="E9E8E4"/>
        </a:solidFill>
        <a:effectLst/>
      </p:bgPr>
    </p:bg>
    <p:spTree>
      <p:nvGrpSpPr>
        <p:cNvPr id="1" name=""/>
        <p:cNvGrpSpPr/>
        <p:nvPr/>
      </p:nvGrpSpPr>
      <p:grpSpPr>
        <a:xfrm>
          <a:off x="0" y="0"/>
          <a:ext cx="0" cy="0"/>
          <a:chOff x="0" y="0"/>
          <a:chExt cx="0" cy="0"/>
        </a:xfrm>
      </p:grpSpPr>
      <p:sp>
        <p:nvSpPr>
          <p:cNvPr id="10" name="任意多边形 9"/>
          <p:cNvSpPr/>
          <p:nvPr userDrawn="1"/>
        </p:nvSpPr>
        <p:spPr>
          <a:xfrm>
            <a:off x="138546" y="120074"/>
            <a:ext cx="11914909" cy="6472158"/>
          </a:xfrm>
          <a:custGeom>
            <a:avLst/>
            <a:gdLst>
              <a:gd name="connsiteX0" fmla="*/ 0 w 11914909"/>
              <a:gd name="connsiteY0" fmla="*/ 0 h 6472158"/>
              <a:gd name="connsiteX1" fmla="*/ 3967290 w 11914909"/>
              <a:gd name="connsiteY1" fmla="*/ 0 h 6472158"/>
              <a:gd name="connsiteX2" fmla="*/ 3967290 w 11914909"/>
              <a:gd name="connsiteY2" fmla="*/ 94129 h 6472158"/>
              <a:gd name="connsiteX3" fmla="*/ 7947619 w 11914909"/>
              <a:gd name="connsiteY3" fmla="*/ 94129 h 6472158"/>
              <a:gd name="connsiteX4" fmla="*/ 7947619 w 11914909"/>
              <a:gd name="connsiteY4" fmla="*/ 0 h 6472158"/>
              <a:gd name="connsiteX5" fmla="*/ 11914909 w 11914909"/>
              <a:gd name="connsiteY5" fmla="*/ 0 h 6472158"/>
              <a:gd name="connsiteX6" fmla="*/ 11914909 w 11914909"/>
              <a:gd name="connsiteY6" fmla="*/ 6472158 h 6472158"/>
              <a:gd name="connsiteX7" fmla="*/ 0 w 11914909"/>
              <a:gd name="connsiteY7" fmla="*/ 6472158 h 6472158"/>
              <a:gd name="connsiteX0-1" fmla="*/ 7947619 w 11914909"/>
              <a:gd name="connsiteY0-2" fmla="*/ 94129 h 6472158"/>
              <a:gd name="connsiteX1-3" fmla="*/ 7947619 w 11914909"/>
              <a:gd name="connsiteY1-4" fmla="*/ 0 h 6472158"/>
              <a:gd name="connsiteX2-5" fmla="*/ 11914909 w 11914909"/>
              <a:gd name="connsiteY2-6" fmla="*/ 0 h 6472158"/>
              <a:gd name="connsiteX3-7" fmla="*/ 11914909 w 11914909"/>
              <a:gd name="connsiteY3-8" fmla="*/ 6472158 h 6472158"/>
              <a:gd name="connsiteX4-9" fmla="*/ 0 w 11914909"/>
              <a:gd name="connsiteY4-10" fmla="*/ 6472158 h 6472158"/>
              <a:gd name="connsiteX5-11" fmla="*/ 0 w 11914909"/>
              <a:gd name="connsiteY5-12" fmla="*/ 0 h 6472158"/>
              <a:gd name="connsiteX6-13" fmla="*/ 3967290 w 11914909"/>
              <a:gd name="connsiteY6-14" fmla="*/ 0 h 6472158"/>
              <a:gd name="connsiteX7-15" fmla="*/ 4058730 w 11914909"/>
              <a:gd name="connsiteY7-16" fmla="*/ 185569 h 6472158"/>
              <a:gd name="connsiteX0-17" fmla="*/ 7947619 w 11914909"/>
              <a:gd name="connsiteY0-18" fmla="*/ 94129 h 6472158"/>
              <a:gd name="connsiteX1-19" fmla="*/ 7947619 w 11914909"/>
              <a:gd name="connsiteY1-20" fmla="*/ 0 h 6472158"/>
              <a:gd name="connsiteX2-21" fmla="*/ 11914909 w 11914909"/>
              <a:gd name="connsiteY2-22" fmla="*/ 0 h 6472158"/>
              <a:gd name="connsiteX3-23" fmla="*/ 11914909 w 11914909"/>
              <a:gd name="connsiteY3-24" fmla="*/ 6472158 h 6472158"/>
              <a:gd name="connsiteX4-25" fmla="*/ 0 w 11914909"/>
              <a:gd name="connsiteY4-26" fmla="*/ 6472158 h 6472158"/>
              <a:gd name="connsiteX5-27" fmla="*/ 0 w 11914909"/>
              <a:gd name="connsiteY5-28" fmla="*/ 0 h 6472158"/>
              <a:gd name="connsiteX6-29" fmla="*/ 3967290 w 11914909"/>
              <a:gd name="connsiteY6-30" fmla="*/ 0 h 6472158"/>
              <a:gd name="connsiteX0-31" fmla="*/ 7947619 w 11914909"/>
              <a:gd name="connsiteY0-32" fmla="*/ 0 h 6472158"/>
              <a:gd name="connsiteX1-33" fmla="*/ 11914909 w 11914909"/>
              <a:gd name="connsiteY1-34" fmla="*/ 0 h 6472158"/>
              <a:gd name="connsiteX2-35" fmla="*/ 11914909 w 11914909"/>
              <a:gd name="connsiteY2-36" fmla="*/ 6472158 h 6472158"/>
              <a:gd name="connsiteX3-37" fmla="*/ 0 w 11914909"/>
              <a:gd name="connsiteY3-38" fmla="*/ 6472158 h 6472158"/>
              <a:gd name="connsiteX4-39" fmla="*/ 0 w 11914909"/>
              <a:gd name="connsiteY4-40" fmla="*/ 0 h 6472158"/>
              <a:gd name="connsiteX5-41" fmla="*/ 3967290 w 11914909"/>
              <a:gd name="connsiteY5-42" fmla="*/ 0 h 64721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914909" h="6472158">
                <a:moveTo>
                  <a:pt x="7947619" y="0"/>
                </a:moveTo>
                <a:lnTo>
                  <a:pt x="11914909" y="0"/>
                </a:lnTo>
                <a:lnTo>
                  <a:pt x="11914909" y="6472158"/>
                </a:lnTo>
                <a:lnTo>
                  <a:pt x="0" y="6472158"/>
                </a:lnTo>
                <a:lnTo>
                  <a:pt x="0" y="0"/>
                </a:lnTo>
                <a:lnTo>
                  <a:pt x="3967290" y="0"/>
                </a:lnTo>
              </a:path>
            </a:pathLst>
          </a:custGeom>
          <a:noFill/>
          <a:ln w="28575">
            <a:solidFill>
              <a:srgbClr val="96514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flipH="1">
            <a:off x="0" y="0"/>
            <a:ext cx="10287000" cy="6858000"/>
          </a:xfrm>
          <a:prstGeom prst="rect">
            <a:avLst/>
          </a:prstGeom>
        </p:spPr>
      </p:pic>
      <p:pic>
        <p:nvPicPr>
          <p:cNvPr id="3" name="图片 2"/>
          <p:cNvPicPr>
            <a:picLocks noChangeAspect="1"/>
          </p:cNvPicPr>
          <p:nvPr userDrawn="1"/>
        </p:nvPicPr>
        <p:blipFill rotWithShape="1">
          <a:blip r:embed="rId3" cstate="screen"/>
          <a:srcRect/>
          <a:stretch>
            <a:fillRect/>
          </a:stretch>
        </p:blipFill>
        <p:spPr>
          <a:xfrm flipH="1">
            <a:off x="6424549" y="0"/>
            <a:ext cx="576745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3E4C78F-9479-45B0-B196-27992EF02BD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BFD676-A5D9-4DCD-B35D-DDE1CEA5B41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4C78F-9479-45B0-B196-27992EF02BD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FD676-A5D9-4DCD-B35D-DDE1CEA5B41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tags" Target="../tags/tag2.xml"/><Relationship Id="rId2" Type="http://schemas.microsoft.com/office/2007/relationships/media" Target="/Users/jialong/Downloads/What%20happens%20inside%20your%20body%20when%20you%20exercise?.mp4" TargetMode="External"/><Relationship Id="rId1" Type="http://schemas.openxmlformats.org/officeDocument/2006/relationships/video" Target="/Users/jialong/Downloads/What%20happens%20inside%20your%20body%20when%20you%20exercise?.mp4"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jpe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tags" Target="../tags/tag3.xml"/><Relationship Id="rId2" Type="http://schemas.microsoft.com/office/2007/relationships/media" Target="../media/media1.mp4"/><Relationship Id="rId1"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jpe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1.xml"/><Relationship Id="rId2" Type="http://schemas.microsoft.com/office/2007/relationships/media" Target="/Users/jialong/Downloads/Balanced%20diet%20|%20Health%20|%20Biology%20|%20FuseSchool.mp4" TargetMode="External"/><Relationship Id="rId1" Type="http://schemas.openxmlformats.org/officeDocument/2006/relationships/video" Target="/Users/jialong/Downloads/Balanced%20diet%20|%20Health%20|%20Biology%20|%20FuseSchool.mp4"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9E5"/>
        </a:solidFill>
        <a:effectLst/>
      </p:bgPr>
    </p:bg>
    <p:spTree>
      <p:nvGrpSpPr>
        <p:cNvPr id="1" name=""/>
        <p:cNvGrpSpPr/>
        <p:nvPr/>
      </p:nvGrpSpPr>
      <p:grpSpPr>
        <a:xfrm>
          <a:off x="0" y="0"/>
          <a:ext cx="0" cy="0"/>
          <a:chOff x="0" y="0"/>
          <a:chExt cx="0" cy="0"/>
        </a:xfrm>
      </p:grpSpPr>
      <p:sp>
        <p:nvSpPr>
          <p:cNvPr id="7" name="文本框 6"/>
          <p:cNvSpPr txBox="1"/>
          <p:nvPr/>
        </p:nvSpPr>
        <p:spPr>
          <a:xfrm>
            <a:off x="2057728" y="1985093"/>
            <a:ext cx="6742542" cy="768350"/>
          </a:xfrm>
          <a:prstGeom prst="rect">
            <a:avLst/>
          </a:prstGeom>
          <a:noFill/>
        </p:spPr>
        <p:txBody>
          <a:bodyPr wrap="square" rtlCol="0">
            <a:spAutoFit/>
          </a:bodyPr>
          <a:lstStyle/>
          <a:p>
            <a:r>
              <a:rPr lang="en-US" altLang="zh-CN" sz="4400" b="1" dirty="0">
                <a:latin typeface="方正宋黑简体" panose="02010601030101010101" pitchFamily="2" charset="-122"/>
                <a:ea typeface="方正宋黑简体" panose="02010601030101010101" pitchFamily="2" charset="-122"/>
              </a:rPr>
              <a:t>How To Be Healthy </a:t>
            </a:r>
            <a:endParaRPr lang="en-US" altLang="zh-CN" sz="4400" b="1" dirty="0">
              <a:latin typeface="方正宋黑简体" panose="02010601030101010101" pitchFamily="2" charset="-122"/>
              <a:ea typeface="方正宋黑简体" panose="02010601030101010101" pitchFamily="2" charset="-122"/>
            </a:endParaRPr>
          </a:p>
        </p:txBody>
      </p:sp>
      <p:sp>
        <p:nvSpPr>
          <p:cNvPr id="11" name="任意多边形 10"/>
          <p:cNvSpPr/>
          <p:nvPr/>
        </p:nvSpPr>
        <p:spPr>
          <a:xfrm>
            <a:off x="902525" y="909273"/>
            <a:ext cx="5461327" cy="3417122"/>
          </a:xfrm>
          <a:custGeom>
            <a:avLst/>
            <a:gdLst>
              <a:gd name="connsiteX0" fmla="*/ 0 w 5116945"/>
              <a:gd name="connsiteY0" fmla="*/ 0 h 3021949"/>
              <a:gd name="connsiteX1" fmla="*/ 5116945 w 5116945"/>
              <a:gd name="connsiteY1" fmla="*/ 0 h 3021949"/>
              <a:gd name="connsiteX2" fmla="*/ 5116945 w 5116945"/>
              <a:gd name="connsiteY2" fmla="*/ 644075 h 3021949"/>
              <a:gd name="connsiteX3" fmla="*/ 4624119 w 5116945"/>
              <a:gd name="connsiteY3" fmla="*/ 644075 h 3021949"/>
              <a:gd name="connsiteX4" fmla="*/ 4624119 w 5116945"/>
              <a:gd name="connsiteY4" fmla="*/ 2377873 h 3021949"/>
              <a:gd name="connsiteX5" fmla="*/ 5116945 w 5116945"/>
              <a:gd name="connsiteY5" fmla="*/ 2377873 h 3021949"/>
              <a:gd name="connsiteX6" fmla="*/ 5116945 w 5116945"/>
              <a:gd name="connsiteY6" fmla="*/ 3021949 h 3021949"/>
              <a:gd name="connsiteX7" fmla="*/ 0 w 5116945"/>
              <a:gd name="connsiteY7" fmla="*/ 3021949 h 3021949"/>
              <a:gd name="connsiteX0-1" fmla="*/ 4624119 w 5116945"/>
              <a:gd name="connsiteY0-2" fmla="*/ 2377873 h 3021949"/>
              <a:gd name="connsiteX1-3" fmla="*/ 5116945 w 5116945"/>
              <a:gd name="connsiteY1-4" fmla="*/ 2377873 h 3021949"/>
              <a:gd name="connsiteX2-5" fmla="*/ 5116945 w 5116945"/>
              <a:gd name="connsiteY2-6" fmla="*/ 3021949 h 3021949"/>
              <a:gd name="connsiteX3-7" fmla="*/ 0 w 5116945"/>
              <a:gd name="connsiteY3-8" fmla="*/ 3021949 h 3021949"/>
              <a:gd name="connsiteX4-9" fmla="*/ 0 w 5116945"/>
              <a:gd name="connsiteY4-10" fmla="*/ 0 h 3021949"/>
              <a:gd name="connsiteX5-11" fmla="*/ 5116945 w 5116945"/>
              <a:gd name="connsiteY5-12" fmla="*/ 0 h 3021949"/>
              <a:gd name="connsiteX6-13" fmla="*/ 5116945 w 5116945"/>
              <a:gd name="connsiteY6-14" fmla="*/ 644075 h 3021949"/>
              <a:gd name="connsiteX7-15" fmla="*/ 4715559 w 5116945"/>
              <a:gd name="connsiteY7-16" fmla="*/ 735515 h 3021949"/>
              <a:gd name="connsiteX0-17" fmla="*/ 4624119 w 5116945"/>
              <a:gd name="connsiteY0-18" fmla="*/ 2377873 h 3021949"/>
              <a:gd name="connsiteX1-19" fmla="*/ 5116945 w 5116945"/>
              <a:gd name="connsiteY1-20" fmla="*/ 2377873 h 3021949"/>
              <a:gd name="connsiteX2-21" fmla="*/ 5116945 w 5116945"/>
              <a:gd name="connsiteY2-22" fmla="*/ 3021949 h 3021949"/>
              <a:gd name="connsiteX3-23" fmla="*/ 0 w 5116945"/>
              <a:gd name="connsiteY3-24" fmla="*/ 3021949 h 3021949"/>
              <a:gd name="connsiteX4-25" fmla="*/ 0 w 5116945"/>
              <a:gd name="connsiteY4-26" fmla="*/ 0 h 3021949"/>
              <a:gd name="connsiteX5-27" fmla="*/ 5116945 w 5116945"/>
              <a:gd name="connsiteY5-28" fmla="*/ 0 h 3021949"/>
              <a:gd name="connsiteX6-29" fmla="*/ 5116945 w 5116945"/>
              <a:gd name="connsiteY6-30" fmla="*/ 644075 h 3021949"/>
              <a:gd name="connsiteX0-31" fmla="*/ 5116945 w 5116945"/>
              <a:gd name="connsiteY0-32" fmla="*/ 2377873 h 3021949"/>
              <a:gd name="connsiteX1-33" fmla="*/ 5116945 w 5116945"/>
              <a:gd name="connsiteY1-34" fmla="*/ 3021949 h 3021949"/>
              <a:gd name="connsiteX2-35" fmla="*/ 0 w 5116945"/>
              <a:gd name="connsiteY2-36" fmla="*/ 3021949 h 3021949"/>
              <a:gd name="connsiteX3-37" fmla="*/ 0 w 5116945"/>
              <a:gd name="connsiteY3-38" fmla="*/ 0 h 3021949"/>
              <a:gd name="connsiteX4-39" fmla="*/ 5116945 w 5116945"/>
              <a:gd name="connsiteY4-40" fmla="*/ 0 h 3021949"/>
              <a:gd name="connsiteX5-41" fmla="*/ 5116945 w 5116945"/>
              <a:gd name="connsiteY5-42" fmla="*/ 644075 h 30219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16945" h="3021949">
                <a:moveTo>
                  <a:pt x="5116945" y="2377873"/>
                </a:moveTo>
                <a:lnTo>
                  <a:pt x="5116945" y="3021949"/>
                </a:lnTo>
                <a:lnTo>
                  <a:pt x="0" y="3021949"/>
                </a:lnTo>
                <a:lnTo>
                  <a:pt x="0" y="0"/>
                </a:lnTo>
                <a:lnTo>
                  <a:pt x="5116945" y="0"/>
                </a:lnTo>
                <a:lnTo>
                  <a:pt x="5116945" y="644075"/>
                </a:lnTo>
              </a:path>
            </a:pathLst>
          </a:custGeom>
          <a:noFill/>
          <a:ln w="38100">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矩形 2"/>
          <p:cNvSpPr/>
          <p:nvPr/>
        </p:nvSpPr>
        <p:spPr>
          <a:xfrm>
            <a:off x="696190" y="368134"/>
            <a:ext cx="412669" cy="1474855"/>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56312" y="2822893"/>
            <a:ext cx="5842656" cy="50701"/>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17566" y="3059643"/>
            <a:ext cx="1822865" cy="369332"/>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Jialong Li</a:t>
            </a:r>
            <a:endParaRPr lang="en-US" altLang="zh-C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384175" y="269240"/>
            <a:ext cx="8042275" cy="1599565"/>
          </a:xfrm>
          <a:prstGeom prst="rect">
            <a:avLst/>
          </a:prstGeom>
          <a:noFill/>
        </p:spPr>
        <p:txBody>
          <a:bodyPr wrap="square" rtlCol="0">
            <a:spAutoFit/>
          </a:bodyPr>
          <a:p>
            <a:pPr algn="ctr"/>
            <a:endParaRPr lang="en-US" dirty="0" smtClean="0"/>
          </a:p>
          <a:p>
            <a:pPr algn="ctr"/>
            <a:r>
              <a:rPr lang="en-US" sz="4000" dirty="0" smtClean="0"/>
              <a:t>What happens inside your body when you exercise?</a:t>
            </a:r>
            <a:endParaRPr lang="en-US" sz="4000" dirty="0" smtClean="0"/>
          </a:p>
        </p:txBody>
      </p:sp>
      <p:pic>
        <p:nvPicPr>
          <p:cNvPr id="4" name="What happens inside your body when you exercise?">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2773680"/>
            <a:ext cx="7739380" cy="408432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4" name="矩形 3"/>
          <p:cNvSpPr/>
          <p:nvPr/>
        </p:nvSpPr>
        <p:spPr>
          <a:xfrm>
            <a:off x="5998458" y="3457765"/>
            <a:ext cx="5223723" cy="401716"/>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341637" y="191927"/>
            <a:ext cx="5759532" cy="3138170"/>
          </a:xfrm>
          <a:prstGeom prst="rect">
            <a:avLst/>
          </a:prstGeom>
          <a:noFill/>
        </p:spPr>
        <p:txBody>
          <a:bodyPr wrap="square" rtlCol="0">
            <a:spAutoFit/>
          </a:bodyPr>
          <a:lstStyle/>
          <a:p>
            <a:pPr algn="ctr">
              <a:lnSpc>
                <a:spcPct val="110000"/>
              </a:lnSpc>
              <a:spcBef>
                <a:spcPct val="0"/>
              </a:spcBef>
              <a:buNone/>
            </a:pPr>
            <a:r>
              <a:rPr lang="zh-CN" altLang="en-US" sz="6000" b="1" dirty="0">
                <a:latin typeface="Arial" panose="020B0604020202020204" pitchFamily="34" charset="0"/>
                <a:cs typeface="Arial" panose="020B0604020202020204" pitchFamily="34" charset="0"/>
                <a:sym typeface="+mn-ea"/>
              </a:rPr>
              <a:t>Having a Healthy Routine</a:t>
            </a:r>
            <a:endParaRPr lang="zh-CN" altLang="en-US" sz="6000" b="1" dirty="0">
              <a:latin typeface="SimSun" pitchFamily="2" charset="-122"/>
              <a:ea typeface="SimSun" pitchFamily="2" charset="-122"/>
            </a:endParaRPr>
          </a:p>
        </p:txBody>
      </p:sp>
      <p:cxnSp>
        <p:nvCxnSpPr>
          <p:cNvPr id="10" name="直接连接符 9"/>
          <p:cNvCxnSpPr/>
          <p:nvPr/>
        </p:nvCxnSpPr>
        <p:spPr>
          <a:xfrm>
            <a:off x="5998459" y="2256312"/>
            <a:ext cx="5223722" cy="0"/>
          </a:xfrm>
          <a:prstGeom prst="line">
            <a:avLst/>
          </a:prstGeom>
          <a:ln w="28575">
            <a:solidFill>
              <a:srgbClr val="96514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2039962" y="1210005"/>
            <a:ext cx="3323380" cy="2042555"/>
            <a:chOff x="6304746" y="2448184"/>
            <a:chExt cx="1433670" cy="881136"/>
          </a:xfrm>
        </p:grpSpPr>
        <p:pic>
          <p:nvPicPr>
            <p:cNvPr id="15" name="图片 14"/>
            <p:cNvPicPr>
              <a:picLocks noChangeAspect="1"/>
            </p:cNvPicPr>
            <p:nvPr/>
          </p:nvPicPr>
          <p:blipFill rotWithShape="1">
            <a:blip r:embed="rId1" cstate="screen">
              <a:clrChange>
                <a:clrFrom>
                  <a:srgbClr val="F8F8F6"/>
                </a:clrFrom>
                <a:clrTo>
                  <a:srgbClr val="F8F8F6">
                    <a:alpha val="0"/>
                  </a:srgbClr>
                </a:clrTo>
              </a:clrChange>
            </a:blip>
            <a:srcRect/>
            <a:stretch>
              <a:fillRect/>
            </a:stretch>
          </p:blipFill>
          <p:spPr>
            <a:xfrm>
              <a:off x="6857280" y="2448184"/>
              <a:ext cx="881136" cy="881136"/>
            </a:xfrm>
            <a:prstGeom prst="rect">
              <a:avLst/>
            </a:prstGeom>
          </p:spPr>
        </p:pic>
        <p:pic>
          <p:nvPicPr>
            <p:cNvPr id="16" name="图片 15"/>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6304746" y="2495622"/>
              <a:ext cx="807628" cy="807628"/>
            </a:xfrm>
            <a:prstGeom prst="rect">
              <a:avLst/>
            </a:prstGeom>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íšľïḓê"/>
          <p:cNvSpPr/>
          <p:nvPr/>
        </p:nvSpPr>
        <p:spPr>
          <a:xfrm>
            <a:off x="24696" y="3480120"/>
            <a:ext cx="5405098" cy="478544"/>
          </a:xfrm>
          <a:prstGeom prst="rect">
            <a:avLst/>
          </a:prstGeom>
        </p:spPr>
        <p:txBody>
          <a:bodyPr wrap="square" lIns="91440" tIns="45720" rIns="91440" bIns="45720">
            <a:noAutofit/>
          </a:bodyPr>
          <a:lstStyle/>
          <a:p>
            <a:pPr algn="ctr"/>
            <a:endParaRPr lang="en-US" altLang="zh-CN" sz="2400" dirty="0">
              <a:effectLst/>
              <a:latin typeface="Arial" panose="020B0604020202020204" pitchFamily="34" charset="0"/>
              <a:cs typeface="Arial" panose="020B0604020202020204" pitchFamily="34" charset="0"/>
            </a:endParaRPr>
          </a:p>
        </p:txBody>
      </p:sp>
      <p:pic>
        <p:nvPicPr>
          <p:cNvPr id="23" name="Picture 22" descr="How-to-build-a-daily-routine"/>
          <p:cNvPicPr>
            <a:picLocks noChangeAspect="1"/>
          </p:cNvPicPr>
          <p:nvPr/>
        </p:nvPicPr>
        <p:blipFill>
          <a:blip r:embed="rId1"/>
          <a:stretch>
            <a:fillRect/>
          </a:stretch>
        </p:blipFill>
        <p:spPr>
          <a:xfrm>
            <a:off x="362585" y="403860"/>
            <a:ext cx="3445510" cy="2398395"/>
          </a:xfrm>
          <a:prstGeom prst="rect">
            <a:avLst/>
          </a:prstGeom>
        </p:spPr>
      </p:pic>
      <p:pic>
        <p:nvPicPr>
          <p:cNvPr id="31" name="Picture 30" descr="good-hygiene-2"/>
          <p:cNvPicPr>
            <a:picLocks noChangeAspect="1"/>
          </p:cNvPicPr>
          <p:nvPr/>
        </p:nvPicPr>
        <p:blipFill>
          <a:blip r:embed="rId2"/>
          <a:stretch>
            <a:fillRect/>
          </a:stretch>
        </p:blipFill>
        <p:spPr>
          <a:xfrm>
            <a:off x="4173220" y="403860"/>
            <a:ext cx="3090545" cy="2372995"/>
          </a:xfrm>
          <a:prstGeom prst="rect">
            <a:avLst/>
          </a:prstGeom>
        </p:spPr>
      </p:pic>
      <p:pic>
        <p:nvPicPr>
          <p:cNvPr id="32" name="Picture 31" descr="stop-smoking-now"/>
          <p:cNvPicPr>
            <a:picLocks noChangeAspect="1"/>
          </p:cNvPicPr>
          <p:nvPr/>
        </p:nvPicPr>
        <p:blipFill>
          <a:blip r:embed="rId3"/>
          <a:stretch>
            <a:fillRect/>
          </a:stretch>
        </p:blipFill>
        <p:spPr>
          <a:xfrm>
            <a:off x="7740015" y="415925"/>
            <a:ext cx="3595370" cy="2374265"/>
          </a:xfrm>
          <a:prstGeom prst="rect">
            <a:avLst/>
          </a:prstGeom>
        </p:spPr>
      </p:pic>
      <p:sp>
        <p:nvSpPr>
          <p:cNvPr id="33" name="Text Box 32"/>
          <p:cNvSpPr txBox="1"/>
          <p:nvPr/>
        </p:nvSpPr>
        <p:spPr>
          <a:xfrm>
            <a:off x="443865" y="3222625"/>
            <a:ext cx="3035300" cy="737235"/>
          </a:xfrm>
          <a:prstGeom prst="rect">
            <a:avLst/>
          </a:prstGeom>
          <a:noFill/>
        </p:spPr>
        <p:txBody>
          <a:bodyPr wrap="none" rtlCol="0">
            <a:spAutoFit/>
          </a:bodyPr>
          <a:p>
            <a:pPr indent="0" algn="l">
              <a:buFont typeface="Arial" panose="020B0604020202020204" pitchFamily="34" charset="0"/>
              <a:buNone/>
            </a:pPr>
            <a:r>
              <a:rPr lang="en-US" altLang="zh-CN" sz="2400" b="1" dirty="0">
                <a:effectLst/>
                <a:latin typeface="Times New Roman Bold" panose="02020603050405020304" charset="0"/>
                <a:cs typeface="Times New Roman Bold" panose="02020603050405020304" charset="0"/>
                <a:sym typeface="+mn-ea"/>
              </a:rPr>
              <a:t>Create a daily routine</a:t>
            </a:r>
            <a:endParaRPr lang="en-US" altLang="zh-CN" b="1" dirty="0">
              <a:effectLst/>
            </a:endParaRPr>
          </a:p>
          <a:p>
            <a:pPr algn="ctr"/>
            <a:endParaRPr lang="en-US" dirty="0" smtClean="0"/>
          </a:p>
        </p:txBody>
      </p:sp>
      <p:sp>
        <p:nvSpPr>
          <p:cNvPr id="34" name="Text Box 33"/>
          <p:cNvSpPr txBox="1"/>
          <p:nvPr/>
        </p:nvSpPr>
        <p:spPr>
          <a:xfrm>
            <a:off x="3199765" y="3129915"/>
            <a:ext cx="4780915" cy="82994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Stop engaging in </a:t>
            </a:r>
            <a:endParaRPr lang="en-US" altLang="zh-CN" sz="2400" b="1" dirty="0">
              <a:effectLst/>
              <a:latin typeface="Times New Roman Bold" panose="02020603050405020304" charset="0"/>
              <a:cs typeface="Times New Roman Bold" panose="02020603050405020304" charset="0"/>
              <a:sym typeface="+mn-ea"/>
            </a:endParaRPr>
          </a:p>
          <a:p>
            <a:pPr algn="ctr"/>
            <a:r>
              <a:rPr lang="en-US" altLang="zh-CN" sz="2400" b="1" dirty="0">
                <a:effectLst/>
                <a:latin typeface="Times New Roman Bold" panose="02020603050405020304" charset="0"/>
                <a:cs typeface="Times New Roman Bold" panose="02020603050405020304" charset="0"/>
                <a:sym typeface="+mn-ea"/>
              </a:rPr>
              <a:t>risky behavior</a:t>
            </a:r>
            <a:endParaRPr lang="en-US" sz="2400" b="1" dirty="0" smtClean="0">
              <a:latin typeface="Times New Roman Bold" panose="02020603050405020304" charset="0"/>
              <a:cs typeface="Times New Roman Bold" panose="02020603050405020304" charset="0"/>
            </a:endParaRPr>
          </a:p>
        </p:txBody>
      </p:sp>
      <p:sp>
        <p:nvSpPr>
          <p:cNvPr id="35" name="Text Box 34"/>
          <p:cNvSpPr txBox="1"/>
          <p:nvPr/>
        </p:nvSpPr>
        <p:spPr>
          <a:xfrm>
            <a:off x="7740015" y="3128645"/>
            <a:ext cx="3763010" cy="82994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Maintain your personal hygiene.</a:t>
            </a:r>
            <a:endParaRPr lang="en-US" altLang="zh-CN" sz="2400" b="1" dirty="0" smtClean="0">
              <a:effectLst/>
              <a:latin typeface="Times New Roman Bold" panose="02020603050405020304" charset="0"/>
              <a:cs typeface="Times New Roman Bold" panose="02020603050405020304" charset="0"/>
              <a:sym typeface="+mn-ea"/>
            </a:endParaRPr>
          </a:p>
        </p:txBody>
      </p:sp>
      <p:sp>
        <p:nvSpPr>
          <p:cNvPr id="2" name="Text Box 1"/>
          <p:cNvSpPr txBox="1"/>
          <p:nvPr/>
        </p:nvSpPr>
        <p:spPr>
          <a:xfrm>
            <a:off x="163195" y="4239260"/>
            <a:ext cx="3596005" cy="1476375"/>
          </a:xfrm>
          <a:prstGeom prst="rect">
            <a:avLst/>
          </a:prstGeom>
          <a:noFill/>
        </p:spPr>
        <p:txBody>
          <a:bodyPr wrap="square" rtlCol="0">
            <a:spAutoFit/>
          </a:bodyPr>
          <a:p>
            <a:pPr algn="ctr"/>
            <a:r>
              <a:rPr lang="en-US" dirty="0" smtClean="0"/>
              <a:t>Finding and adopting the right daily routine will rejuvenate you and your mind and body will thank you for reducing anxiety and giving them extra care.</a:t>
            </a:r>
            <a:endParaRPr lang="en-US" dirty="0" smtClean="0"/>
          </a:p>
        </p:txBody>
      </p:sp>
      <p:sp>
        <p:nvSpPr>
          <p:cNvPr id="3" name="Text Box 2"/>
          <p:cNvSpPr txBox="1"/>
          <p:nvPr/>
        </p:nvSpPr>
        <p:spPr>
          <a:xfrm>
            <a:off x="4081780" y="4272280"/>
            <a:ext cx="3181985" cy="1198880"/>
          </a:xfrm>
          <a:prstGeom prst="rect">
            <a:avLst/>
          </a:prstGeom>
          <a:noFill/>
        </p:spPr>
        <p:txBody>
          <a:bodyPr wrap="square" rtlCol="0">
            <a:spAutoFit/>
          </a:bodyPr>
          <a:p>
            <a:pPr algn="ctr"/>
            <a:r>
              <a:rPr lang="en-US" dirty="0" smtClean="0"/>
              <a:t>Risky behavior may cause you physical harm, lead you to contract sexually transmitted infections, etc.</a:t>
            </a:r>
            <a:endParaRPr lang="en-US" dirty="0" smtClean="0"/>
          </a:p>
        </p:txBody>
      </p:sp>
      <p:sp>
        <p:nvSpPr>
          <p:cNvPr id="4" name="Text Box 3"/>
          <p:cNvSpPr txBox="1"/>
          <p:nvPr/>
        </p:nvSpPr>
        <p:spPr>
          <a:xfrm>
            <a:off x="7435850" y="4133850"/>
            <a:ext cx="4370705" cy="2306955"/>
          </a:xfrm>
          <a:prstGeom prst="rect">
            <a:avLst/>
          </a:prstGeom>
          <a:noFill/>
        </p:spPr>
        <p:txBody>
          <a:bodyPr wrap="square" rtlCol="0">
            <a:spAutoFit/>
          </a:bodyPr>
          <a:p>
            <a:pPr algn="ctr"/>
            <a:r>
              <a:rPr lang="en-US" dirty="0" smtClean="0"/>
              <a:t>One of the best ways to maintain good overall health is to maintain proper personal hygiene. Personal hygiene helps you stay clean, boosts your confidence and positively influences relationships, and reduces the risk of illness and negative medical conditions that can result from poor hygiene.</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Anatomy of a Perfect Morning Routin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14960" y="2026285"/>
            <a:ext cx="6807835" cy="3701415"/>
          </a:xfrm>
          <a:prstGeom prst="rect">
            <a:avLst/>
          </a:prstGeom>
        </p:spPr>
      </p:pic>
      <p:sp>
        <p:nvSpPr>
          <p:cNvPr id="3" name="Text Box 2"/>
          <p:cNvSpPr txBox="1"/>
          <p:nvPr/>
        </p:nvSpPr>
        <p:spPr>
          <a:xfrm>
            <a:off x="239078" y="629920"/>
            <a:ext cx="9319895" cy="706755"/>
          </a:xfrm>
          <a:prstGeom prst="rect">
            <a:avLst/>
          </a:prstGeom>
          <a:noFill/>
        </p:spPr>
        <p:txBody>
          <a:bodyPr wrap="none" rtlCol="0">
            <a:spAutoFit/>
          </a:bodyPr>
          <a:p>
            <a:pPr algn="ctr"/>
            <a:r>
              <a:rPr lang="en-US" sz="4000" dirty="0" smtClean="0"/>
              <a:t>Anatomy of a Perfect Morning Routine</a:t>
            </a:r>
            <a:endParaRPr lang="en-US" sz="4000" dirty="0" smtClean="0"/>
          </a:p>
        </p:txBody>
      </p:sp>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53615" y="593725"/>
            <a:ext cx="4479290" cy="706755"/>
          </a:xfrm>
          <a:prstGeom prst="rect">
            <a:avLst/>
          </a:prstGeom>
          <a:noFill/>
        </p:spPr>
        <p:txBody>
          <a:bodyPr wrap="square" rtlCol="0">
            <a:spAutoFit/>
          </a:bodyPr>
          <a:p>
            <a:pPr algn="ctr"/>
            <a:r>
              <a:rPr lang="en-US" sz="4000" b="1" dirty="0" smtClean="0">
                <a:latin typeface="Times New Roman Bold" panose="02020603050405020304" charset="0"/>
                <a:cs typeface="Times New Roman Bold" panose="02020603050405020304" charset="0"/>
              </a:rPr>
              <a:t>Summary</a:t>
            </a:r>
            <a:endParaRPr lang="en-US" sz="4000" b="1" dirty="0" smtClean="0">
              <a:latin typeface="Times New Roman Bold" panose="02020603050405020304" charset="0"/>
              <a:cs typeface="Times New Roman Bold" panose="02020603050405020304" charset="0"/>
            </a:endParaRPr>
          </a:p>
        </p:txBody>
      </p:sp>
      <p:sp>
        <p:nvSpPr>
          <p:cNvPr id="4" name="Text Box 3"/>
          <p:cNvSpPr txBox="1"/>
          <p:nvPr/>
        </p:nvSpPr>
        <p:spPr>
          <a:xfrm>
            <a:off x="337185" y="1570355"/>
            <a:ext cx="8773795" cy="4338320"/>
          </a:xfrm>
          <a:prstGeom prst="rect">
            <a:avLst/>
          </a:prstGeom>
          <a:noFill/>
        </p:spPr>
        <p:txBody>
          <a:bodyPr wrap="square" rtlCol="0">
            <a:spAutoFit/>
          </a:bodyPr>
          <a:p>
            <a:pPr marL="342900" indent="-342900" algn="l">
              <a:lnSpc>
                <a:spcPct val="200000"/>
              </a:lnSpc>
              <a:buAutoNum type="arabicPeriod"/>
            </a:pPr>
            <a:r>
              <a:rPr lang="zh-CN" altLang="en-US" sz="4000" b="1" dirty="0">
                <a:latin typeface="Comic Sans MS Regular" panose="030F0702030302020204" charset="0"/>
                <a:cs typeface="Comic Sans MS Regular" panose="030F0702030302020204" charset="0"/>
                <a:sym typeface="+mn-ea"/>
              </a:rPr>
              <a:t>Having a Healthy Diet</a:t>
            </a:r>
            <a:endParaRPr lang="zh-CN" altLang="en-US" sz="4000" b="1" dirty="0">
              <a:latin typeface="Comic Sans MS Regular" panose="030F0702030302020204" charset="0"/>
              <a:cs typeface="Comic Sans MS Regular" panose="030F0702030302020204" charset="0"/>
              <a:sym typeface="+mn-ea"/>
            </a:endParaRPr>
          </a:p>
          <a:p>
            <a:pPr marL="342900" indent="-342900" algn="l">
              <a:lnSpc>
                <a:spcPct val="200000"/>
              </a:lnSpc>
              <a:buAutoNum type="arabicPeriod"/>
            </a:pPr>
            <a:r>
              <a:rPr lang="zh-CN" altLang="en-US" sz="4000" b="1" dirty="0">
                <a:latin typeface="Comic Sans MS Regular" panose="030F0702030302020204" charset="0"/>
                <a:cs typeface="Comic Sans MS Regular" panose="030F0702030302020204" charset="0"/>
                <a:sym typeface="+mn-ea"/>
              </a:rPr>
              <a:t>Having a Healthy Exercise Plan</a:t>
            </a:r>
            <a:endParaRPr lang="zh-CN" altLang="en-US" sz="4000" b="1" dirty="0">
              <a:latin typeface="Comic Sans MS Regular" panose="030F0702030302020204" charset="0"/>
              <a:cs typeface="Comic Sans MS Regular" panose="030F0702030302020204" charset="0"/>
              <a:sym typeface="+mn-ea"/>
            </a:endParaRPr>
          </a:p>
          <a:p>
            <a:pPr marL="342900" indent="-342900" algn="l">
              <a:lnSpc>
                <a:spcPct val="200000"/>
              </a:lnSpc>
              <a:buAutoNum type="arabicPeriod"/>
            </a:pPr>
            <a:r>
              <a:rPr lang="en-US" altLang="zh-CN" sz="4000" b="1" dirty="0">
                <a:latin typeface="Comic Sans MS Regular" panose="030F0702030302020204" charset="0"/>
                <a:cs typeface="Comic Sans MS Regular" panose="030F0702030302020204" charset="0"/>
                <a:sym typeface="+mn-ea"/>
              </a:rPr>
              <a:t>Having a Healthy Routine</a:t>
            </a:r>
            <a:endParaRPr lang="zh-CN" altLang="en-US" sz="4000" b="1" dirty="0">
              <a:latin typeface="Comic Sans MS Regular" panose="030F0702030302020204" charset="0"/>
              <a:cs typeface="Comic Sans MS Regular" panose="030F0702030302020204" charset="0"/>
            </a:endParaRPr>
          </a:p>
          <a:p>
            <a:pPr marL="342900" indent="-342900" algn="l">
              <a:buAutoNum type="arabicPeriod"/>
            </a:pPr>
            <a:endParaRPr lang="zh-CN" altLang="en-US" b="1" dirty="0">
              <a:latin typeface="Arial" panose="020B0604020202020204" pitchFamily="34" charset="0"/>
              <a:cs typeface="Arial" panose="020B0604020202020204" pitchFamily="34" charset="0"/>
              <a:sym typeface="+mn-ea"/>
            </a:endParaRPr>
          </a:p>
          <a:p>
            <a:pPr marL="342900" indent="-342900" algn="l">
              <a:buAutoNum type="arabicPeriod"/>
            </a:pPr>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08280" y="338455"/>
            <a:ext cx="3806190" cy="1014730"/>
          </a:xfrm>
          <a:prstGeom prst="rect">
            <a:avLst/>
          </a:prstGeom>
          <a:noFill/>
        </p:spPr>
        <p:txBody>
          <a:bodyPr wrap="none" rtlCol="0">
            <a:spAutoFit/>
          </a:bodyPr>
          <a:p>
            <a:pPr algn="ctr"/>
            <a:r>
              <a:rPr lang="en-US" sz="6000" b="1" dirty="0" smtClean="0">
                <a:solidFill>
                  <a:schemeClr val="tx1"/>
                </a:solidFill>
                <a:effectLst>
                  <a:outerShdw blurRad="38100" dist="19050" dir="2700000" algn="tl" rotWithShape="0">
                    <a:schemeClr val="dk1">
                      <a:alpha val="40000"/>
                      <a:alpha val="40000"/>
                    </a:schemeClr>
                  </a:outerShdw>
                </a:effectLst>
              </a:rPr>
              <a:t>Reference</a:t>
            </a:r>
            <a:endParaRPr lang="en-US" sz="6000" b="1" dirty="0" smtClean="0">
              <a:solidFill>
                <a:schemeClr val="tx1"/>
              </a:solidFill>
              <a:effectLst>
                <a:outerShdw blurRad="38100" dist="19050" dir="2700000" algn="tl" rotWithShape="0">
                  <a:schemeClr val="dk1">
                    <a:alpha val="40000"/>
                    <a:alpha val="40000"/>
                  </a:schemeClr>
                </a:outerShdw>
              </a:effectLst>
            </a:endParaRPr>
          </a:p>
        </p:txBody>
      </p:sp>
      <p:sp>
        <p:nvSpPr>
          <p:cNvPr id="3" name="Text Box 2"/>
          <p:cNvSpPr txBox="1"/>
          <p:nvPr/>
        </p:nvSpPr>
        <p:spPr>
          <a:xfrm>
            <a:off x="208280" y="1481455"/>
            <a:ext cx="5313680" cy="368300"/>
          </a:xfrm>
          <a:prstGeom prst="rect">
            <a:avLst/>
          </a:prstGeom>
          <a:noFill/>
        </p:spPr>
        <p:txBody>
          <a:bodyPr wrap="none" rtlCol="0">
            <a:spAutoFit/>
          </a:bodyPr>
          <a:p>
            <a:pPr algn="ctr"/>
            <a:r>
              <a:rPr lang="en-US" dirty="0" smtClean="0"/>
              <a:t>https://www.youtube.com/watch?v=NqV1Ig4_nfI</a:t>
            </a:r>
            <a:endParaRPr lang="en-US" dirty="0" smtClean="0"/>
          </a:p>
        </p:txBody>
      </p:sp>
      <p:sp>
        <p:nvSpPr>
          <p:cNvPr id="4" name="Text Box 3"/>
          <p:cNvSpPr txBox="1"/>
          <p:nvPr/>
        </p:nvSpPr>
        <p:spPr>
          <a:xfrm>
            <a:off x="207963" y="2343785"/>
            <a:ext cx="5671185" cy="368300"/>
          </a:xfrm>
          <a:prstGeom prst="rect">
            <a:avLst/>
          </a:prstGeom>
          <a:noFill/>
        </p:spPr>
        <p:txBody>
          <a:bodyPr wrap="none" rtlCol="0">
            <a:spAutoFit/>
          </a:bodyPr>
          <a:p>
            <a:pPr algn="ctr"/>
            <a:r>
              <a:rPr lang="en-US" dirty="0" smtClean="0"/>
              <a:t>https://www.youtube.com/watch?v=wWGulLAa0O0</a:t>
            </a:r>
            <a:endParaRPr lang="en-US" dirty="0" smtClean="0"/>
          </a:p>
        </p:txBody>
      </p:sp>
      <p:sp>
        <p:nvSpPr>
          <p:cNvPr id="5" name="Text Box 4"/>
          <p:cNvSpPr txBox="1"/>
          <p:nvPr/>
        </p:nvSpPr>
        <p:spPr>
          <a:xfrm>
            <a:off x="208280" y="3101340"/>
            <a:ext cx="5662930" cy="368300"/>
          </a:xfrm>
          <a:prstGeom prst="rect">
            <a:avLst/>
          </a:prstGeom>
          <a:noFill/>
        </p:spPr>
        <p:txBody>
          <a:bodyPr wrap="none" rtlCol="0">
            <a:spAutoFit/>
          </a:bodyPr>
          <a:p>
            <a:pPr algn="ctr"/>
            <a:r>
              <a:rPr lang="en-US" dirty="0" smtClean="0"/>
              <a:t>https://www.youtube.com/watch?v=LQ8JOsc3-wU</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9E5"/>
        </a:solidFill>
        <a:effectLst/>
      </p:bgPr>
    </p:bg>
    <p:spTree>
      <p:nvGrpSpPr>
        <p:cNvPr id="1" name=""/>
        <p:cNvGrpSpPr/>
        <p:nvPr/>
      </p:nvGrpSpPr>
      <p:grpSpPr>
        <a:xfrm>
          <a:off x="0" y="0"/>
          <a:ext cx="0" cy="0"/>
          <a:chOff x="0" y="0"/>
          <a:chExt cx="0" cy="0"/>
        </a:xfrm>
      </p:grpSpPr>
      <p:sp>
        <p:nvSpPr>
          <p:cNvPr id="11" name="任意多边形 10"/>
          <p:cNvSpPr/>
          <p:nvPr/>
        </p:nvSpPr>
        <p:spPr>
          <a:xfrm>
            <a:off x="850900" y="613810"/>
            <a:ext cx="3705491" cy="5659990"/>
          </a:xfrm>
          <a:custGeom>
            <a:avLst/>
            <a:gdLst>
              <a:gd name="connsiteX0" fmla="*/ 0 w 5116945"/>
              <a:gd name="connsiteY0" fmla="*/ 0 h 3021949"/>
              <a:gd name="connsiteX1" fmla="*/ 5116945 w 5116945"/>
              <a:gd name="connsiteY1" fmla="*/ 0 h 3021949"/>
              <a:gd name="connsiteX2" fmla="*/ 5116945 w 5116945"/>
              <a:gd name="connsiteY2" fmla="*/ 644075 h 3021949"/>
              <a:gd name="connsiteX3" fmla="*/ 4624119 w 5116945"/>
              <a:gd name="connsiteY3" fmla="*/ 644075 h 3021949"/>
              <a:gd name="connsiteX4" fmla="*/ 4624119 w 5116945"/>
              <a:gd name="connsiteY4" fmla="*/ 2377873 h 3021949"/>
              <a:gd name="connsiteX5" fmla="*/ 5116945 w 5116945"/>
              <a:gd name="connsiteY5" fmla="*/ 2377873 h 3021949"/>
              <a:gd name="connsiteX6" fmla="*/ 5116945 w 5116945"/>
              <a:gd name="connsiteY6" fmla="*/ 3021949 h 3021949"/>
              <a:gd name="connsiteX7" fmla="*/ 0 w 5116945"/>
              <a:gd name="connsiteY7" fmla="*/ 3021949 h 3021949"/>
              <a:gd name="connsiteX0-1" fmla="*/ 4624119 w 5116945"/>
              <a:gd name="connsiteY0-2" fmla="*/ 2377873 h 3021949"/>
              <a:gd name="connsiteX1-3" fmla="*/ 5116945 w 5116945"/>
              <a:gd name="connsiteY1-4" fmla="*/ 2377873 h 3021949"/>
              <a:gd name="connsiteX2-5" fmla="*/ 5116945 w 5116945"/>
              <a:gd name="connsiteY2-6" fmla="*/ 3021949 h 3021949"/>
              <a:gd name="connsiteX3-7" fmla="*/ 0 w 5116945"/>
              <a:gd name="connsiteY3-8" fmla="*/ 3021949 h 3021949"/>
              <a:gd name="connsiteX4-9" fmla="*/ 0 w 5116945"/>
              <a:gd name="connsiteY4-10" fmla="*/ 0 h 3021949"/>
              <a:gd name="connsiteX5-11" fmla="*/ 5116945 w 5116945"/>
              <a:gd name="connsiteY5-12" fmla="*/ 0 h 3021949"/>
              <a:gd name="connsiteX6-13" fmla="*/ 5116945 w 5116945"/>
              <a:gd name="connsiteY6-14" fmla="*/ 644075 h 3021949"/>
              <a:gd name="connsiteX7-15" fmla="*/ 4715559 w 5116945"/>
              <a:gd name="connsiteY7-16" fmla="*/ 735515 h 3021949"/>
              <a:gd name="connsiteX0-17" fmla="*/ 4624119 w 5116945"/>
              <a:gd name="connsiteY0-18" fmla="*/ 2377873 h 3021949"/>
              <a:gd name="connsiteX1-19" fmla="*/ 5116945 w 5116945"/>
              <a:gd name="connsiteY1-20" fmla="*/ 2377873 h 3021949"/>
              <a:gd name="connsiteX2-21" fmla="*/ 5116945 w 5116945"/>
              <a:gd name="connsiteY2-22" fmla="*/ 3021949 h 3021949"/>
              <a:gd name="connsiteX3-23" fmla="*/ 0 w 5116945"/>
              <a:gd name="connsiteY3-24" fmla="*/ 3021949 h 3021949"/>
              <a:gd name="connsiteX4-25" fmla="*/ 0 w 5116945"/>
              <a:gd name="connsiteY4-26" fmla="*/ 0 h 3021949"/>
              <a:gd name="connsiteX5-27" fmla="*/ 5116945 w 5116945"/>
              <a:gd name="connsiteY5-28" fmla="*/ 0 h 3021949"/>
              <a:gd name="connsiteX6-29" fmla="*/ 5116945 w 5116945"/>
              <a:gd name="connsiteY6-30" fmla="*/ 644075 h 3021949"/>
              <a:gd name="connsiteX0-31" fmla="*/ 5116945 w 5116945"/>
              <a:gd name="connsiteY0-32" fmla="*/ 2377873 h 3021949"/>
              <a:gd name="connsiteX1-33" fmla="*/ 5116945 w 5116945"/>
              <a:gd name="connsiteY1-34" fmla="*/ 3021949 h 3021949"/>
              <a:gd name="connsiteX2-35" fmla="*/ 0 w 5116945"/>
              <a:gd name="connsiteY2-36" fmla="*/ 3021949 h 3021949"/>
              <a:gd name="connsiteX3-37" fmla="*/ 0 w 5116945"/>
              <a:gd name="connsiteY3-38" fmla="*/ 0 h 3021949"/>
              <a:gd name="connsiteX4-39" fmla="*/ 5116945 w 5116945"/>
              <a:gd name="connsiteY4-40" fmla="*/ 0 h 3021949"/>
              <a:gd name="connsiteX5-41" fmla="*/ 5116945 w 5116945"/>
              <a:gd name="connsiteY5-42" fmla="*/ 644075 h 30219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116945" h="3021949">
                <a:moveTo>
                  <a:pt x="5116945" y="2377873"/>
                </a:moveTo>
                <a:lnTo>
                  <a:pt x="5116945" y="3021949"/>
                </a:lnTo>
                <a:lnTo>
                  <a:pt x="0" y="3021949"/>
                </a:lnTo>
                <a:lnTo>
                  <a:pt x="0" y="0"/>
                </a:lnTo>
                <a:lnTo>
                  <a:pt x="5116945" y="0"/>
                </a:lnTo>
                <a:lnTo>
                  <a:pt x="5116945" y="644075"/>
                </a:lnTo>
              </a:path>
            </a:pathLst>
          </a:custGeom>
          <a:noFill/>
          <a:ln w="38100">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p:cNvSpPr txBox="1"/>
          <p:nvPr/>
        </p:nvSpPr>
        <p:spPr>
          <a:xfrm>
            <a:off x="562561" y="783945"/>
            <a:ext cx="3759532" cy="6216015"/>
          </a:xfrm>
          <a:prstGeom prst="rect">
            <a:avLst/>
          </a:prstGeom>
          <a:noFill/>
        </p:spPr>
        <p:txBody>
          <a:bodyPr wrap="square" rtlCol="0">
            <a:spAutoFit/>
          </a:bodyPr>
          <a:lstStyle/>
          <a:p>
            <a:pPr algn="ctr"/>
            <a:r>
              <a:rPr lang="en-US" altLang="zh-CN" sz="19900" b="1" dirty="0" smtClean="0">
                <a:latin typeface="SimSun" pitchFamily="2" charset="-122"/>
                <a:ea typeface="SimSun" pitchFamily="2" charset="-122"/>
              </a:rPr>
              <a:t>See</a:t>
            </a:r>
            <a:endParaRPr lang="en-US" altLang="zh-CN" sz="19900" b="1" dirty="0" smtClean="0">
              <a:latin typeface="SimSun" pitchFamily="2" charset="-122"/>
              <a:ea typeface="SimSun" pitchFamily="2" charset="-122"/>
            </a:endParaRPr>
          </a:p>
          <a:p>
            <a:pPr algn="ctr"/>
            <a:endParaRPr lang="en-US" altLang="zh-CN" sz="19900" b="1" dirty="0" smtClean="0">
              <a:latin typeface="SimSun" pitchFamily="2" charset="-122"/>
              <a:ea typeface="SimSun" pitchFamily="2" charset="-122"/>
            </a:endParaRPr>
          </a:p>
        </p:txBody>
      </p:sp>
      <p:sp>
        <p:nvSpPr>
          <p:cNvPr id="6" name="矩形 5"/>
          <p:cNvSpPr/>
          <p:nvPr/>
        </p:nvSpPr>
        <p:spPr>
          <a:xfrm>
            <a:off x="3093811" y="2206581"/>
            <a:ext cx="2869512" cy="3153410"/>
          </a:xfrm>
          <a:prstGeom prst="rect">
            <a:avLst/>
          </a:prstGeom>
        </p:spPr>
        <p:txBody>
          <a:bodyPr wrap="square">
            <a:spAutoFit/>
          </a:bodyPr>
          <a:lstStyle/>
          <a:p>
            <a:pPr algn="ctr"/>
            <a:r>
              <a:rPr lang="en-US" altLang="zh-CN" sz="19900" b="1" dirty="0">
                <a:latin typeface="SimSun" pitchFamily="2" charset="-122"/>
                <a:ea typeface="SimSun" pitchFamily="2" charset="-122"/>
              </a:rPr>
              <a:t>U</a:t>
            </a:r>
            <a:endParaRPr lang="en-US" altLang="zh-CN" sz="19900" b="1" dirty="0">
              <a:latin typeface="SimSun" pitchFamily="2" charset="-122"/>
              <a:ea typeface="SimSun" pitchFamily="2" charset="-122"/>
            </a:endParaRPr>
          </a:p>
        </p:txBody>
      </p:sp>
      <p:sp>
        <p:nvSpPr>
          <p:cNvPr id="3" name="矩形 2"/>
          <p:cNvSpPr/>
          <p:nvPr/>
        </p:nvSpPr>
        <p:spPr>
          <a:xfrm>
            <a:off x="4594227" y="2449555"/>
            <a:ext cx="4879974" cy="311240"/>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369986" y="1511874"/>
            <a:ext cx="5327552" cy="1107996"/>
          </a:xfrm>
          <a:prstGeom prst="rect">
            <a:avLst/>
          </a:prstGeom>
          <a:noFill/>
        </p:spPr>
        <p:txBody>
          <a:bodyPr wrap="square" rtlCol="0">
            <a:spAutoFit/>
          </a:bodyPr>
          <a:lstStyle/>
          <a:p>
            <a:pPr algn="ctr"/>
            <a:r>
              <a:rPr lang="en-US" altLang="zh-CN" sz="6600" b="1" dirty="0" smtClean="0">
                <a:solidFill>
                  <a:srgbClr val="965141"/>
                </a:solidFill>
                <a:latin typeface="Arial" panose="020B0604020202020204" pitchFamily="34" charset="0"/>
                <a:cs typeface="Arial" panose="020B0604020202020204" pitchFamily="34" charset="0"/>
              </a:rPr>
              <a:t>THANK YOU</a:t>
            </a:r>
            <a:endParaRPr lang="zh-CN" altLang="en-US" sz="6600" b="1" dirty="0" smtClean="0">
              <a:solidFill>
                <a:srgbClr val="965141"/>
              </a:solidFill>
              <a:latin typeface="Arial" panose="020B0604020202020204" pitchFamily="34" charset="0"/>
              <a:cs typeface="Arial" panose="020B0604020202020204" pitchFamily="34" charset="0"/>
            </a:endParaRPr>
          </a:p>
        </p:txBody>
      </p:sp>
      <p:sp>
        <p:nvSpPr>
          <p:cNvPr id="10" name="文本框 9"/>
          <p:cNvSpPr txBox="1"/>
          <p:nvPr/>
        </p:nvSpPr>
        <p:spPr>
          <a:xfrm>
            <a:off x="7083977" y="3170819"/>
            <a:ext cx="2017700" cy="368300"/>
          </a:xfrm>
          <a:prstGeom prst="rect">
            <a:avLst/>
          </a:prstGeom>
          <a:noFill/>
        </p:spPr>
        <p:txBody>
          <a:bodyPr wrap="square" rtlCol="0">
            <a:spAutoFit/>
          </a:bodyPr>
          <a:lstStyle/>
          <a:p>
            <a:pPr algn="ctr"/>
            <a:r>
              <a:rPr lang="en-US" altLang="zh-CN" dirty="0" smtClean="0"/>
              <a:t>JIalong Li</a:t>
            </a:r>
            <a:endParaRPr lang="en-US" altLang="zh-CN"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522514" cy="1128156"/>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807645" y="2480634"/>
            <a:ext cx="1152580" cy="816864"/>
            <a:chOff x="1293736" y="724342"/>
            <a:chExt cx="1152580" cy="816864"/>
          </a:xfrm>
        </p:grpSpPr>
        <p:pic>
          <p:nvPicPr>
            <p:cNvPr id="4" name="图片 3"/>
            <p:cNvPicPr>
              <a:picLocks noChangeAspect="1"/>
            </p:cNvPicPr>
            <p:nvPr/>
          </p:nvPicPr>
          <p:blipFill rotWithShape="1">
            <a:blip r:embed="rId1" cstate="screen">
              <a:clrChange>
                <a:clrFrom>
                  <a:srgbClr val="F1F1EF"/>
                </a:clrFrom>
                <a:clrTo>
                  <a:srgbClr val="F1F1EF">
                    <a:alpha val="0"/>
                  </a:srgbClr>
                </a:clrTo>
              </a:clrChange>
            </a:blip>
            <a:srcRect/>
            <a:stretch>
              <a:fillRect/>
            </a:stretch>
          </p:blipFill>
          <p:spPr>
            <a:xfrm>
              <a:off x="1638688" y="733578"/>
              <a:ext cx="807628" cy="807628"/>
            </a:xfrm>
            <a:prstGeom prst="rect">
              <a:avLst/>
            </a:prstGeom>
          </p:spPr>
        </p:pic>
        <p:pic>
          <p:nvPicPr>
            <p:cNvPr id="5" name="图片 4"/>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1293736" y="724342"/>
              <a:ext cx="807628" cy="807628"/>
            </a:xfrm>
            <a:prstGeom prst="rect">
              <a:avLst/>
            </a:prstGeom>
          </p:spPr>
        </p:pic>
      </p:grpSp>
      <p:sp>
        <p:nvSpPr>
          <p:cNvPr id="37" name="islíḋè"/>
          <p:cNvSpPr txBox="1"/>
          <p:nvPr/>
        </p:nvSpPr>
        <p:spPr bwMode="auto">
          <a:xfrm>
            <a:off x="2411730" y="3467100"/>
            <a:ext cx="1203325"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a:lnSpc>
                <a:spcPct val="110000"/>
              </a:lnSpc>
              <a:spcBef>
                <a:spcPct val="0"/>
              </a:spcBef>
              <a:buNone/>
            </a:pPr>
            <a:r>
              <a:rPr lang="zh-CN" altLang="en-US" sz="1800" b="1" dirty="0">
                <a:latin typeface="Arial" panose="020B0604020202020204" pitchFamily="34" charset="0"/>
                <a:cs typeface="Arial" panose="020B0604020202020204" pitchFamily="34" charset="0"/>
              </a:rPr>
              <a:t>Having a Healthy Diet</a:t>
            </a:r>
            <a:endParaRPr lang="zh-CN" altLang="en-US" sz="1800" b="1" dirty="0">
              <a:latin typeface="Arial" panose="020B0604020202020204" pitchFamily="34" charset="0"/>
              <a:cs typeface="Arial" panose="020B0604020202020204" pitchFamily="34" charset="0"/>
            </a:endParaRPr>
          </a:p>
        </p:txBody>
      </p:sp>
      <p:sp>
        <p:nvSpPr>
          <p:cNvPr id="33" name="ïSļîdé"/>
          <p:cNvSpPr txBox="1"/>
          <p:nvPr/>
        </p:nvSpPr>
        <p:spPr bwMode="auto">
          <a:xfrm>
            <a:off x="6188710" y="3481705"/>
            <a:ext cx="1641475" cy="46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0000" lnSpcReduction="20000"/>
          </a:bodyPr>
          <a:lstStyle/>
          <a:p>
            <a:pPr algn="ctr">
              <a:lnSpc>
                <a:spcPct val="110000"/>
              </a:lnSpc>
              <a:spcBef>
                <a:spcPct val="0"/>
              </a:spcBef>
              <a:buNone/>
            </a:pPr>
            <a:r>
              <a:rPr lang="zh-CN" altLang="en-US" b="1" dirty="0">
                <a:latin typeface="Arial" panose="020B0604020202020204" pitchFamily="34" charset="0"/>
                <a:cs typeface="Arial" panose="020B0604020202020204" pitchFamily="34" charset="0"/>
              </a:rPr>
              <a:t> Having a </a:t>
            </a:r>
            <a:endParaRPr lang="zh-CN" altLang="en-US" b="1" dirty="0">
              <a:latin typeface="Arial" panose="020B0604020202020204" pitchFamily="34" charset="0"/>
              <a:cs typeface="Arial" panose="020B0604020202020204" pitchFamily="34" charset="0"/>
            </a:endParaRPr>
          </a:p>
          <a:p>
            <a:pPr algn="ctr">
              <a:lnSpc>
                <a:spcPct val="110000"/>
              </a:lnSpc>
              <a:spcBef>
                <a:spcPct val="0"/>
              </a:spcBef>
              <a:buNone/>
            </a:pPr>
            <a:r>
              <a:rPr lang="zh-CN" altLang="en-US" b="1" dirty="0">
                <a:latin typeface="Arial" panose="020B0604020202020204" pitchFamily="34" charset="0"/>
                <a:cs typeface="Arial" panose="020B0604020202020204" pitchFamily="34" charset="0"/>
              </a:rPr>
              <a:t>Healthy Routine</a:t>
            </a:r>
            <a:endParaRPr lang="zh-CN" altLang="en-US" b="1" dirty="0">
              <a:latin typeface="Arial" panose="020B0604020202020204" pitchFamily="34" charset="0"/>
              <a:cs typeface="Arial" panose="020B0604020202020204" pitchFamily="34" charset="0"/>
            </a:endParaRPr>
          </a:p>
        </p:txBody>
      </p:sp>
      <p:sp>
        <p:nvSpPr>
          <p:cNvPr id="25" name="ïṩ1îďé"/>
          <p:cNvSpPr txBox="1"/>
          <p:nvPr/>
        </p:nvSpPr>
        <p:spPr bwMode="auto">
          <a:xfrm>
            <a:off x="4553585" y="2495550"/>
            <a:ext cx="1283335" cy="72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a:lnSpc>
                <a:spcPct val="110000"/>
              </a:lnSpc>
              <a:spcBef>
                <a:spcPct val="0"/>
              </a:spcBef>
              <a:buNone/>
            </a:pPr>
            <a:r>
              <a:rPr lang="zh-CN" altLang="en-US" sz="1800" b="1" dirty="0">
                <a:latin typeface="Arial" panose="020B0604020202020204" pitchFamily="34" charset="0"/>
                <a:cs typeface="Arial" panose="020B0604020202020204" pitchFamily="34" charset="0"/>
              </a:rPr>
              <a:t>Having a Healthy </a:t>
            </a:r>
            <a:endParaRPr lang="zh-CN" altLang="en-US" sz="1800" b="1" dirty="0">
              <a:latin typeface="Arial" panose="020B0604020202020204" pitchFamily="34" charset="0"/>
              <a:cs typeface="Arial" panose="020B0604020202020204" pitchFamily="34" charset="0"/>
            </a:endParaRPr>
          </a:p>
          <a:p>
            <a:pPr algn="ctr">
              <a:lnSpc>
                <a:spcPct val="110000"/>
              </a:lnSpc>
              <a:spcBef>
                <a:spcPct val="0"/>
              </a:spcBef>
              <a:buNone/>
            </a:pPr>
            <a:r>
              <a:rPr lang="zh-CN" altLang="en-US" sz="1800" b="1" dirty="0">
                <a:latin typeface="Arial" panose="020B0604020202020204" pitchFamily="34" charset="0"/>
                <a:cs typeface="Arial" panose="020B0604020202020204" pitchFamily="34" charset="0"/>
              </a:rPr>
              <a:t>Exercise Plan</a:t>
            </a:r>
            <a:endParaRPr lang="zh-CN" altLang="en-US" sz="1800" b="1" dirty="0">
              <a:latin typeface="Arial" panose="020B0604020202020204" pitchFamily="34" charset="0"/>
              <a:cs typeface="Arial" panose="020B0604020202020204" pitchFamily="34" charset="0"/>
            </a:endParaRPr>
          </a:p>
        </p:txBody>
      </p:sp>
      <p:cxnSp>
        <p:nvCxnSpPr>
          <p:cNvPr id="9" name="直接连接符 8"/>
          <p:cNvCxnSpPr/>
          <p:nvPr/>
        </p:nvCxnSpPr>
        <p:spPr>
          <a:xfrm>
            <a:off x="4178694" y="2231427"/>
            <a:ext cx="0" cy="2723384"/>
          </a:xfrm>
          <a:prstGeom prst="line">
            <a:avLst/>
          </a:prstGeom>
          <a:ln w="3175" cap="rnd">
            <a:solidFill>
              <a:srgbClr val="96514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188945" y="2231427"/>
            <a:ext cx="0" cy="2723384"/>
          </a:xfrm>
          <a:prstGeom prst="line">
            <a:avLst/>
          </a:prstGeom>
          <a:ln w="3175" cap="rnd">
            <a:solidFill>
              <a:srgbClr val="96514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4426925" y="4407751"/>
            <a:ext cx="1325316" cy="827968"/>
            <a:chOff x="3101709" y="1844865"/>
            <a:chExt cx="1325316" cy="827968"/>
          </a:xfrm>
        </p:grpSpPr>
        <p:pic>
          <p:nvPicPr>
            <p:cNvPr id="6" name="图片 5"/>
            <p:cNvPicPr>
              <a:picLocks noChangeAspect="1"/>
            </p:cNvPicPr>
            <p:nvPr/>
          </p:nvPicPr>
          <p:blipFill rotWithShape="1">
            <a:blip r:embed="rId3" cstate="screen">
              <a:clrChange>
                <a:clrFrom>
                  <a:srgbClr val="F8F8F6"/>
                </a:clrFrom>
                <a:clrTo>
                  <a:srgbClr val="F8F8F6">
                    <a:alpha val="0"/>
                  </a:srgbClr>
                </a:clrTo>
              </a:clrChange>
            </a:blip>
            <a:srcRect/>
            <a:stretch>
              <a:fillRect/>
            </a:stretch>
          </p:blipFill>
          <p:spPr>
            <a:xfrm>
              <a:off x="3608233" y="1844865"/>
              <a:ext cx="818792" cy="818792"/>
            </a:xfrm>
            <a:prstGeom prst="rect">
              <a:avLst/>
            </a:prstGeom>
          </p:spPr>
        </p:pic>
        <p:pic>
          <p:nvPicPr>
            <p:cNvPr id="38" name="图片 37"/>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3101709" y="1865205"/>
              <a:ext cx="807628" cy="807628"/>
            </a:xfrm>
            <a:prstGeom prst="rect">
              <a:avLst/>
            </a:prstGeom>
          </p:spPr>
        </p:pic>
      </p:grpSp>
      <p:grpSp>
        <p:nvGrpSpPr>
          <p:cNvPr id="46" name="组合 45"/>
          <p:cNvGrpSpPr/>
          <p:nvPr/>
        </p:nvGrpSpPr>
        <p:grpSpPr>
          <a:xfrm>
            <a:off x="6304746" y="2448184"/>
            <a:ext cx="1433670" cy="881136"/>
            <a:chOff x="6304746" y="2448184"/>
            <a:chExt cx="1433670" cy="881136"/>
          </a:xfrm>
        </p:grpSpPr>
        <p:pic>
          <p:nvPicPr>
            <p:cNvPr id="34" name="图片 33"/>
            <p:cNvPicPr>
              <a:picLocks noChangeAspect="1"/>
            </p:cNvPicPr>
            <p:nvPr/>
          </p:nvPicPr>
          <p:blipFill rotWithShape="1">
            <a:blip r:embed="rId4" cstate="screen">
              <a:clrChange>
                <a:clrFrom>
                  <a:srgbClr val="F8F8F6"/>
                </a:clrFrom>
                <a:clrTo>
                  <a:srgbClr val="F8F8F6">
                    <a:alpha val="0"/>
                  </a:srgbClr>
                </a:clrTo>
              </a:clrChange>
            </a:blip>
            <a:srcRect/>
            <a:stretch>
              <a:fillRect/>
            </a:stretch>
          </p:blipFill>
          <p:spPr>
            <a:xfrm>
              <a:off x="6857280" y="2448184"/>
              <a:ext cx="881136" cy="881136"/>
            </a:xfrm>
            <a:prstGeom prst="rect">
              <a:avLst/>
            </a:prstGeom>
          </p:spPr>
        </p:pic>
        <p:pic>
          <p:nvPicPr>
            <p:cNvPr id="41" name="图片 40"/>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6304746" y="2495622"/>
              <a:ext cx="807628" cy="807628"/>
            </a:xfrm>
            <a:prstGeom prst="rect">
              <a:avLst/>
            </a:prstGeom>
          </p:spPr>
        </p:pic>
      </p:grpSp>
      <p:sp>
        <p:nvSpPr>
          <p:cNvPr id="48" name="矩形 47"/>
          <p:cNvSpPr/>
          <p:nvPr/>
        </p:nvSpPr>
        <p:spPr>
          <a:xfrm>
            <a:off x="4427141" y="298725"/>
            <a:ext cx="2072005" cy="829945"/>
          </a:xfrm>
          <a:prstGeom prst="rect">
            <a:avLst/>
          </a:prstGeom>
        </p:spPr>
        <p:txBody>
          <a:bodyPr wrap="none">
            <a:spAutoFit/>
          </a:bodyPr>
          <a:lstStyle/>
          <a:p>
            <a:r>
              <a:rPr lang="en-US" altLang="zh-CN" sz="4800" b="1" dirty="0">
                <a:solidFill>
                  <a:srgbClr val="965141"/>
                </a:solidFill>
                <a:latin typeface="汉仪中宋简" panose="02010609000101010101" pitchFamily="49" charset="-122"/>
                <a:ea typeface="汉仪中宋简" panose="02010609000101010101" pitchFamily="49" charset="-122"/>
              </a:rPr>
              <a:t>3 Steps </a:t>
            </a:r>
            <a:endParaRPr lang="en-US" altLang="zh-CN" sz="4800" b="1" dirty="0">
              <a:solidFill>
                <a:srgbClr val="965141"/>
              </a:solidFill>
              <a:latin typeface="汉仪中宋简" panose="02010609000101010101" pitchFamily="49" charset="-122"/>
              <a:ea typeface="汉仪中宋简" panose="02010609000101010101" pitchFamily="49" charset="-122"/>
            </a:endParaRPr>
          </a:p>
        </p:txBody>
      </p:sp>
      <p:sp>
        <p:nvSpPr>
          <p:cNvPr id="39" name="íšľïḓê"/>
          <p:cNvSpPr/>
          <p:nvPr/>
        </p:nvSpPr>
        <p:spPr>
          <a:xfrm>
            <a:off x="1857375" y="3895725"/>
            <a:ext cx="2032635" cy="1059180"/>
          </a:xfrm>
          <a:prstGeom prst="rect">
            <a:avLst/>
          </a:prstGeom>
        </p:spPr>
        <p:txBody>
          <a:bodyPr wrap="square" lIns="91440" tIns="45720" rIns="91440" bIns="45720">
            <a:normAutofit/>
          </a:bodyPr>
          <a:lstStyle/>
          <a:p>
            <a:pPr marL="171450" indent="-171450" algn="l">
              <a:buFont typeface="Arial" panose="020B0604020202020204" pitchFamily="34" charset="0"/>
              <a:buChar char="•"/>
            </a:pPr>
            <a:r>
              <a:rPr lang="en-US" altLang="zh-CN" sz="1200" b="1" dirty="0">
                <a:effectLst/>
              </a:rPr>
              <a:t>Drink more water</a:t>
            </a:r>
            <a:endParaRPr lang="en-US" altLang="zh-CN" sz="1200" b="1" dirty="0">
              <a:effectLst/>
            </a:endParaRPr>
          </a:p>
          <a:p>
            <a:pPr marL="171450" indent="-171450" algn="l">
              <a:buFont typeface="Arial" panose="020B0604020202020204" pitchFamily="34" charset="0"/>
              <a:buChar char="•"/>
            </a:pPr>
            <a:r>
              <a:rPr lang="en-US" altLang="zh-CN" sz="1200" b="1" dirty="0">
                <a:effectLst/>
              </a:rPr>
              <a:t>Eat at the right times</a:t>
            </a:r>
            <a:endParaRPr lang="en-US" altLang="zh-CN" sz="1200" b="1" dirty="0">
              <a:effectLst/>
            </a:endParaRPr>
          </a:p>
          <a:p>
            <a:pPr marL="171450" indent="-171450" algn="l">
              <a:buFont typeface="Arial" panose="020B0604020202020204" pitchFamily="34" charset="0"/>
              <a:buChar char="•"/>
            </a:pPr>
            <a:r>
              <a:rPr lang="en-US" altLang="zh-CN" sz="1200" b="1" dirty="0">
                <a:effectLst/>
              </a:rPr>
              <a:t>Limit simple sugars in your diet</a:t>
            </a:r>
            <a:endParaRPr lang="en-US" altLang="zh-CN" sz="1200" b="1" dirty="0">
              <a:effectLst/>
            </a:endParaRPr>
          </a:p>
          <a:p>
            <a:pPr marL="171450" indent="-171450" algn="l">
              <a:buFont typeface="Arial" panose="020B0604020202020204" pitchFamily="34" charset="0"/>
              <a:buChar char="•"/>
            </a:pPr>
            <a:endParaRPr lang="en-US" altLang="zh-CN" sz="1200" b="1" dirty="0">
              <a:effectLst/>
            </a:endParaRPr>
          </a:p>
          <a:p>
            <a:pPr marL="171450" indent="-171450" algn="l">
              <a:buFont typeface="Arial" panose="020B0604020202020204" pitchFamily="34" charset="0"/>
              <a:buChar char="•"/>
            </a:pPr>
            <a:endParaRPr lang="en-US" altLang="zh-CN" sz="1200" b="1" dirty="0">
              <a:effectLst/>
            </a:endParaRPr>
          </a:p>
        </p:txBody>
      </p:sp>
      <p:sp>
        <p:nvSpPr>
          <p:cNvPr id="45" name="íšľïḓê"/>
          <p:cNvSpPr/>
          <p:nvPr/>
        </p:nvSpPr>
        <p:spPr>
          <a:xfrm>
            <a:off x="4266565" y="3188970"/>
            <a:ext cx="1857375" cy="1219200"/>
          </a:xfrm>
          <a:prstGeom prst="rect">
            <a:avLst/>
          </a:prstGeom>
        </p:spPr>
        <p:txBody>
          <a:bodyPr wrap="square" lIns="91440" tIns="45720" rIns="91440" bIns="45720">
            <a:normAutofit/>
          </a:bodyPr>
          <a:lstStyle/>
          <a:p>
            <a:pPr marL="171450" indent="-171450" algn="l">
              <a:lnSpc>
                <a:spcPct val="100000"/>
              </a:lnSpc>
              <a:buFont typeface="Arial" panose="020B0604020202020204" pitchFamily="34" charset="0"/>
              <a:buChar char="•"/>
            </a:pPr>
            <a:r>
              <a:rPr lang="en-US" altLang="zh-CN" sz="1200" b="1" dirty="0">
                <a:effectLst/>
              </a:rPr>
              <a:t>Maintain a healthy weight</a:t>
            </a:r>
            <a:endParaRPr lang="en-US" altLang="zh-CN" sz="1200" b="1" dirty="0">
              <a:effectLst/>
            </a:endParaRPr>
          </a:p>
          <a:p>
            <a:pPr marL="171450" indent="-171450" algn="l">
              <a:lnSpc>
                <a:spcPct val="100000"/>
              </a:lnSpc>
              <a:buFont typeface="Arial" panose="020B0604020202020204" pitchFamily="34" charset="0"/>
              <a:buChar char="•"/>
            </a:pPr>
            <a:endParaRPr lang="en-US" altLang="zh-CN" sz="1200" b="1" dirty="0">
              <a:effectLst/>
            </a:endParaRPr>
          </a:p>
          <a:p>
            <a:pPr marL="171450" indent="-171450" algn="l">
              <a:lnSpc>
                <a:spcPct val="100000"/>
              </a:lnSpc>
              <a:buFont typeface="Arial" panose="020B0604020202020204" pitchFamily="34" charset="0"/>
              <a:buChar char="•"/>
            </a:pPr>
            <a:r>
              <a:rPr lang="en-US" altLang="zh-CN" sz="1200" b="1" dirty="0">
                <a:effectLst/>
              </a:rPr>
              <a:t>Get in shape</a:t>
            </a:r>
            <a:endParaRPr lang="en-US" altLang="zh-CN" sz="1200" b="1" dirty="0">
              <a:effectLst/>
            </a:endParaRPr>
          </a:p>
          <a:p>
            <a:pPr marL="171450" indent="-171450" algn="l">
              <a:lnSpc>
                <a:spcPct val="100000"/>
              </a:lnSpc>
              <a:buFont typeface="Arial" panose="020B0604020202020204" pitchFamily="34" charset="0"/>
              <a:buChar char="•"/>
            </a:pPr>
            <a:r>
              <a:rPr lang="en-US" altLang="zh-CN" sz="1200" b="1" dirty="0">
                <a:effectLst/>
              </a:rPr>
              <a:t>Exercise wisely</a:t>
            </a:r>
            <a:endParaRPr lang="en-US" altLang="zh-CN" sz="1200" b="1" dirty="0">
              <a:effectLst/>
            </a:endParaRPr>
          </a:p>
        </p:txBody>
      </p:sp>
      <p:sp>
        <p:nvSpPr>
          <p:cNvPr id="53" name="íšľïḓê"/>
          <p:cNvSpPr/>
          <p:nvPr/>
        </p:nvSpPr>
        <p:spPr>
          <a:xfrm>
            <a:off x="6188710" y="3949065"/>
            <a:ext cx="2856865" cy="1005205"/>
          </a:xfrm>
          <a:prstGeom prst="rect">
            <a:avLst/>
          </a:prstGeom>
        </p:spPr>
        <p:txBody>
          <a:bodyPr wrap="square" lIns="91440" tIns="45720" rIns="91440" bIns="45720">
            <a:normAutofit/>
          </a:bodyPr>
          <a:lstStyle/>
          <a:p>
            <a:pPr marL="171450" indent="-171450" algn="l">
              <a:buFont typeface="Arial" panose="020B0604020202020204" pitchFamily="34" charset="0"/>
              <a:buChar char="•"/>
            </a:pPr>
            <a:r>
              <a:rPr lang="en-US" altLang="zh-CN" sz="1200" b="1" dirty="0">
                <a:effectLst/>
              </a:rPr>
              <a:t>Create a daily routine</a:t>
            </a:r>
            <a:endParaRPr lang="en-US" altLang="zh-CN" sz="1200" b="1" dirty="0">
              <a:effectLst/>
            </a:endParaRPr>
          </a:p>
          <a:p>
            <a:pPr marL="171450" indent="-171450" algn="l">
              <a:buFont typeface="Arial" panose="020B0604020202020204" pitchFamily="34" charset="0"/>
              <a:buChar char="•"/>
            </a:pPr>
            <a:r>
              <a:rPr lang="en-US" altLang="zh-CN" sz="1200" b="1" dirty="0">
                <a:effectLst/>
              </a:rPr>
              <a:t>Stop engaging in risky behavior</a:t>
            </a:r>
            <a:endParaRPr lang="en-US" altLang="zh-CN" sz="1200" b="1" dirty="0">
              <a:effectLst/>
            </a:endParaRPr>
          </a:p>
          <a:p>
            <a:pPr marL="171450" indent="-171450" algn="l">
              <a:buFont typeface="Arial" panose="020B0604020202020204" pitchFamily="34" charset="0"/>
              <a:buChar char="•"/>
            </a:pPr>
            <a:endParaRPr lang="en-US" altLang="zh-CN" sz="1200" b="1" dirty="0">
              <a:effectLst/>
            </a:endParaRPr>
          </a:p>
          <a:p>
            <a:pPr marL="171450" indent="-171450" algn="l">
              <a:buFont typeface="Arial" panose="020B0604020202020204" pitchFamily="34" charset="0"/>
              <a:buChar char="•"/>
            </a:pPr>
            <a:r>
              <a:rPr lang="en-US" altLang="zh-CN" sz="1200" b="1" dirty="0">
                <a:effectLst/>
              </a:rPr>
              <a:t>Maintain your personal hygiene.</a:t>
            </a:r>
            <a:endParaRPr lang="en-US" altLang="zh-CN" sz="1200" b="1" dirty="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4" name="矩形 3"/>
          <p:cNvSpPr/>
          <p:nvPr/>
        </p:nvSpPr>
        <p:spPr>
          <a:xfrm>
            <a:off x="5998458" y="3457765"/>
            <a:ext cx="5223723" cy="401716"/>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698804" y="1632704"/>
            <a:ext cx="2708661" cy="1919700"/>
            <a:chOff x="1293736" y="724342"/>
            <a:chExt cx="1152580" cy="816864"/>
          </a:xfrm>
        </p:grpSpPr>
        <p:pic>
          <p:nvPicPr>
            <p:cNvPr id="6" name="图片 5"/>
            <p:cNvPicPr>
              <a:picLocks noChangeAspect="1"/>
            </p:cNvPicPr>
            <p:nvPr/>
          </p:nvPicPr>
          <p:blipFill rotWithShape="1">
            <a:blip r:embed="rId1" cstate="screen">
              <a:clrChange>
                <a:clrFrom>
                  <a:srgbClr val="F1F1EF"/>
                </a:clrFrom>
                <a:clrTo>
                  <a:srgbClr val="F1F1EF">
                    <a:alpha val="0"/>
                  </a:srgbClr>
                </a:clrTo>
              </a:clrChange>
            </a:blip>
            <a:srcRect/>
            <a:stretch>
              <a:fillRect/>
            </a:stretch>
          </p:blipFill>
          <p:spPr>
            <a:xfrm>
              <a:off x="1638688" y="733578"/>
              <a:ext cx="807628" cy="807628"/>
            </a:xfrm>
            <a:prstGeom prst="rect">
              <a:avLst/>
            </a:prstGeom>
          </p:spPr>
        </p:pic>
        <p:pic>
          <p:nvPicPr>
            <p:cNvPr id="7" name="图片 6"/>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1293736" y="724342"/>
              <a:ext cx="807628" cy="807628"/>
            </a:xfrm>
            <a:prstGeom prst="rect">
              <a:avLst/>
            </a:prstGeom>
          </p:spPr>
        </p:pic>
      </p:grpSp>
      <p:sp>
        <p:nvSpPr>
          <p:cNvPr id="8" name="文本框 7"/>
          <p:cNvSpPr txBox="1"/>
          <p:nvPr/>
        </p:nvSpPr>
        <p:spPr>
          <a:xfrm>
            <a:off x="5626752" y="1287302"/>
            <a:ext cx="5759532" cy="1938020"/>
          </a:xfrm>
          <a:prstGeom prst="rect">
            <a:avLst/>
          </a:prstGeom>
          <a:noFill/>
        </p:spPr>
        <p:txBody>
          <a:bodyPr wrap="square" rtlCol="0">
            <a:spAutoFit/>
          </a:bodyPr>
          <a:lstStyle/>
          <a:p>
            <a:pPr algn="ctr"/>
            <a:r>
              <a:rPr lang="zh-CN" altLang="en-US" sz="6000" b="1" dirty="0">
                <a:latin typeface="Arial" panose="020B0604020202020204" pitchFamily="34" charset="0"/>
                <a:cs typeface="Arial" panose="020B0604020202020204" pitchFamily="34" charset="0"/>
                <a:sym typeface="+mn-ea"/>
              </a:rPr>
              <a:t>Having a Healthy Diet</a:t>
            </a:r>
            <a:endParaRPr lang="zh-CN" altLang="en-US" sz="6000" b="1" dirty="0">
              <a:latin typeface="SimSun" pitchFamily="2" charset="-122"/>
              <a:ea typeface="SimSun" pitchFamily="2" charset="-122"/>
            </a:endParaRPr>
          </a:p>
        </p:txBody>
      </p:sp>
      <p:cxnSp>
        <p:nvCxnSpPr>
          <p:cNvPr id="10" name="直接连接符 9"/>
          <p:cNvCxnSpPr/>
          <p:nvPr/>
        </p:nvCxnSpPr>
        <p:spPr>
          <a:xfrm>
            <a:off x="5998459" y="2256312"/>
            <a:ext cx="5223722" cy="0"/>
          </a:xfrm>
          <a:prstGeom prst="line">
            <a:avLst/>
          </a:prstGeom>
          <a:ln w="28575">
            <a:solidFill>
              <a:srgbClr val="96514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075drvq"/>
          <p:cNvPicPr>
            <a:picLocks noChangeAspect="1"/>
          </p:cNvPicPr>
          <p:nvPr/>
        </p:nvPicPr>
        <p:blipFill>
          <a:blip r:embed="rId1"/>
          <a:stretch>
            <a:fillRect/>
          </a:stretch>
        </p:blipFill>
        <p:spPr>
          <a:xfrm>
            <a:off x="715010" y="673100"/>
            <a:ext cx="3506470" cy="2212340"/>
          </a:xfrm>
          <a:prstGeom prst="rect">
            <a:avLst/>
          </a:prstGeom>
        </p:spPr>
      </p:pic>
      <p:pic>
        <p:nvPicPr>
          <p:cNvPr id="3" name="Picture 2" descr="351917"/>
          <p:cNvPicPr>
            <a:picLocks noChangeAspect="1"/>
          </p:cNvPicPr>
          <p:nvPr/>
        </p:nvPicPr>
        <p:blipFill>
          <a:blip r:embed="rId2"/>
          <a:stretch>
            <a:fillRect/>
          </a:stretch>
        </p:blipFill>
        <p:spPr>
          <a:xfrm>
            <a:off x="4526280" y="673100"/>
            <a:ext cx="3591560" cy="2212340"/>
          </a:xfrm>
          <a:prstGeom prst="rect">
            <a:avLst/>
          </a:prstGeom>
        </p:spPr>
      </p:pic>
      <p:pic>
        <p:nvPicPr>
          <p:cNvPr id="4" name="Picture 3" descr="ZcVFL8ST6ehbWp9dseJRfB-1200-80"/>
          <p:cNvPicPr>
            <a:picLocks noChangeAspect="1"/>
          </p:cNvPicPr>
          <p:nvPr/>
        </p:nvPicPr>
        <p:blipFill>
          <a:blip r:embed="rId3"/>
          <a:stretch>
            <a:fillRect/>
          </a:stretch>
        </p:blipFill>
        <p:spPr>
          <a:xfrm>
            <a:off x="8336915" y="673735"/>
            <a:ext cx="3565525" cy="2211705"/>
          </a:xfrm>
          <a:prstGeom prst="rect">
            <a:avLst/>
          </a:prstGeom>
        </p:spPr>
      </p:pic>
      <p:sp>
        <p:nvSpPr>
          <p:cNvPr id="24" name="Text Box 23"/>
          <p:cNvSpPr txBox="1"/>
          <p:nvPr/>
        </p:nvSpPr>
        <p:spPr>
          <a:xfrm>
            <a:off x="918210" y="3700780"/>
            <a:ext cx="2803525" cy="46037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Drink more water</a:t>
            </a:r>
            <a:endParaRPr lang="en-US" sz="2400" b="1" dirty="0" smtClean="0">
              <a:latin typeface="Times New Roman Bold" panose="02020603050405020304" charset="0"/>
              <a:cs typeface="Times New Roman Bold" panose="02020603050405020304" charset="0"/>
            </a:endParaRPr>
          </a:p>
        </p:txBody>
      </p:sp>
      <p:sp>
        <p:nvSpPr>
          <p:cNvPr id="25" name="Text Box 24"/>
          <p:cNvSpPr txBox="1"/>
          <p:nvPr/>
        </p:nvSpPr>
        <p:spPr>
          <a:xfrm>
            <a:off x="4354195" y="3700780"/>
            <a:ext cx="3204210" cy="46037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Eat at the right times</a:t>
            </a:r>
            <a:endParaRPr lang="en-US" sz="2400" b="1" dirty="0" smtClean="0">
              <a:latin typeface="Times New Roman Bold" panose="02020603050405020304" charset="0"/>
              <a:cs typeface="Times New Roman Bold" panose="02020603050405020304" charset="0"/>
            </a:endParaRPr>
          </a:p>
        </p:txBody>
      </p:sp>
      <p:sp>
        <p:nvSpPr>
          <p:cNvPr id="26" name="Text Box 25"/>
          <p:cNvSpPr txBox="1"/>
          <p:nvPr/>
        </p:nvSpPr>
        <p:spPr>
          <a:xfrm>
            <a:off x="8261985" y="3700780"/>
            <a:ext cx="3640455" cy="82994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Limit sugars in your diet</a:t>
            </a:r>
            <a:endParaRPr lang="en-US" altLang="zh-CN" sz="2400" b="1" dirty="0">
              <a:effectLst/>
              <a:latin typeface="Times New Roman Bold" panose="02020603050405020304" charset="0"/>
              <a:cs typeface="Times New Roman Bold" panose="02020603050405020304" charset="0"/>
            </a:endParaRPr>
          </a:p>
          <a:p>
            <a:pPr algn="ctr"/>
            <a:endParaRPr lang="en-US" sz="2400" b="1" dirty="0" smtClean="0">
              <a:latin typeface="Times New Roman Bold" panose="02020603050405020304" charset="0"/>
              <a:cs typeface="Times New Roman Bold" panose="02020603050405020304" charset="0"/>
            </a:endParaRPr>
          </a:p>
        </p:txBody>
      </p:sp>
      <p:sp>
        <p:nvSpPr>
          <p:cNvPr id="5" name="Text Box 4"/>
          <p:cNvSpPr txBox="1"/>
          <p:nvPr/>
        </p:nvSpPr>
        <p:spPr>
          <a:xfrm>
            <a:off x="624840" y="4161155"/>
            <a:ext cx="3204210" cy="922020"/>
          </a:xfrm>
          <a:prstGeom prst="rect">
            <a:avLst/>
          </a:prstGeom>
          <a:noFill/>
        </p:spPr>
        <p:txBody>
          <a:bodyPr wrap="square" rtlCol="0">
            <a:spAutoFit/>
          </a:bodyPr>
          <a:p>
            <a:pPr algn="ctr"/>
            <a:r>
              <a:rPr lang="en-US" dirty="0" smtClean="0"/>
              <a:t>Water supports health and promotes hydration without adding calories to the diet. </a:t>
            </a:r>
            <a:endParaRPr lang="en-US" dirty="0" smtClean="0"/>
          </a:p>
        </p:txBody>
      </p:sp>
      <p:sp>
        <p:nvSpPr>
          <p:cNvPr id="6" name="Text Box 5"/>
          <p:cNvSpPr txBox="1"/>
          <p:nvPr/>
        </p:nvSpPr>
        <p:spPr>
          <a:xfrm>
            <a:off x="4697095" y="4161155"/>
            <a:ext cx="2717800" cy="1198880"/>
          </a:xfrm>
          <a:prstGeom prst="rect">
            <a:avLst/>
          </a:prstGeom>
          <a:noFill/>
        </p:spPr>
        <p:txBody>
          <a:bodyPr wrap="square" rtlCol="0">
            <a:spAutoFit/>
          </a:bodyPr>
          <a:p>
            <a:pPr algn="ctr"/>
            <a:r>
              <a:rPr lang="en-US" dirty="0" smtClean="0"/>
              <a:t>Eat less and more meals. Eat at least three meals a day, with snacks in between.</a:t>
            </a:r>
            <a:endParaRPr lang="en-US" dirty="0" smtClean="0"/>
          </a:p>
        </p:txBody>
      </p:sp>
      <p:sp>
        <p:nvSpPr>
          <p:cNvPr id="7" name="Text Box 6"/>
          <p:cNvSpPr txBox="1"/>
          <p:nvPr/>
        </p:nvSpPr>
        <p:spPr>
          <a:xfrm>
            <a:off x="8717915" y="4161155"/>
            <a:ext cx="2804160" cy="1753235"/>
          </a:xfrm>
          <a:prstGeom prst="rect">
            <a:avLst/>
          </a:prstGeom>
          <a:noFill/>
        </p:spPr>
        <p:txBody>
          <a:bodyPr wrap="square" rtlCol="0">
            <a:spAutoFit/>
          </a:bodyPr>
          <a:p>
            <a:pPr algn="ctr"/>
            <a:r>
              <a:rPr lang="en-US" dirty="0" smtClean="0">
                <a:sym typeface="+mn-ea"/>
              </a:rPr>
              <a:t>Avoid sugary drinks and drink water instead. Low-fat, unsweetened milk is also a good way to stay hydrated.</a:t>
            </a:r>
            <a:endParaRPr lang="en-US" dirty="0" smtClean="0"/>
          </a:p>
          <a:p>
            <a:pPr algn="ct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595630" y="234950"/>
            <a:ext cx="2729230" cy="1014730"/>
          </a:xfrm>
          <a:prstGeom prst="rect">
            <a:avLst/>
          </a:prstGeom>
          <a:noFill/>
        </p:spPr>
        <p:txBody>
          <a:bodyPr wrap="none" rtlCol="0">
            <a:spAutoFit/>
          </a:bodyPr>
          <a:p>
            <a:pPr algn="ctr"/>
            <a:r>
              <a:rPr lang="en-US" sz="6000" b="1" dirty="0" smtClean="0"/>
              <a:t>Benefit</a:t>
            </a:r>
            <a:endParaRPr lang="en-US" sz="6000" b="1" dirty="0" smtClean="0"/>
          </a:p>
        </p:txBody>
      </p:sp>
      <p:sp>
        <p:nvSpPr>
          <p:cNvPr id="4" name="Text Box 3"/>
          <p:cNvSpPr txBox="1"/>
          <p:nvPr/>
        </p:nvSpPr>
        <p:spPr>
          <a:xfrm>
            <a:off x="185420" y="1330960"/>
            <a:ext cx="5005070" cy="645160"/>
          </a:xfrm>
          <a:prstGeom prst="rect">
            <a:avLst/>
          </a:prstGeom>
          <a:noFill/>
        </p:spPr>
        <p:txBody>
          <a:bodyPr wrap="square" rtlCol="0">
            <a:spAutoFit/>
          </a:bodyPr>
          <a:p>
            <a:pPr algn="ctr"/>
            <a:r>
              <a:rPr lang="en-US" dirty="0" smtClean="0"/>
              <a:t>A healthy diet can help reduce the risk of heart disease and stroke by</a:t>
            </a:r>
            <a:endParaRPr lang="en-US" dirty="0" smtClean="0"/>
          </a:p>
        </p:txBody>
      </p:sp>
      <p:sp>
        <p:nvSpPr>
          <p:cNvPr id="5" name="Text Box 4"/>
          <p:cNvSpPr txBox="1"/>
          <p:nvPr/>
        </p:nvSpPr>
        <p:spPr>
          <a:xfrm>
            <a:off x="894080" y="1971040"/>
            <a:ext cx="5875020" cy="2306955"/>
          </a:xfrm>
          <a:prstGeom prst="rect">
            <a:avLst/>
          </a:prstGeom>
          <a:noFill/>
        </p:spPr>
        <p:txBody>
          <a:bodyPr wrap="square" rtlCol="0">
            <a:spAutoFit/>
          </a:bodyPr>
          <a:p>
            <a:pPr marL="285750" indent="-285750" algn="just">
              <a:lnSpc>
                <a:spcPct val="200000"/>
              </a:lnSpc>
              <a:buFont typeface="Arial" panose="020B0604020202020204" pitchFamily="34" charset="0"/>
              <a:buChar char="•"/>
            </a:pPr>
            <a:r>
              <a:rPr lang="en-US" b="1" dirty="0" smtClean="0"/>
              <a:t>Improving your cholesterol levels</a:t>
            </a:r>
            <a:endParaRPr lang="en-US" b="1" dirty="0" smtClean="0"/>
          </a:p>
          <a:p>
            <a:pPr marL="285750" indent="-285750" algn="just">
              <a:lnSpc>
                <a:spcPct val="200000"/>
              </a:lnSpc>
              <a:buFont typeface="Arial" panose="020B0604020202020204" pitchFamily="34" charset="0"/>
              <a:buChar char="•"/>
            </a:pPr>
            <a:r>
              <a:rPr lang="en-US" b="1" dirty="0" smtClean="0"/>
              <a:t>Lowering your blood pressure</a:t>
            </a:r>
            <a:endParaRPr lang="en-US" b="1" dirty="0" smtClean="0"/>
          </a:p>
          <a:p>
            <a:pPr marL="285750" indent="-285750" algn="just">
              <a:lnSpc>
                <a:spcPct val="200000"/>
              </a:lnSpc>
              <a:buFont typeface="Arial" panose="020B0604020202020204" pitchFamily="34" charset="0"/>
              <a:buChar char="•"/>
            </a:pPr>
            <a:r>
              <a:rPr lang="en-US" b="1" dirty="0" smtClean="0"/>
              <a:t>Helping you manage your weight</a:t>
            </a:r>
            <a:endParaRPr lang="en-US" b="1" dirty="0" smtClean="0"/>
          </a:p>
          <a:p>
            <a:pPr marL="285750" indent="-285750" algn="just">
              <a:lnSpc>
                <a:spcPct val="200000"/>
              </a:lnSpc>
              <a:buFont typeface="Arial" panose="020B0604020202020204" pitchFamily="34" charset="0"/>
              <a:buChar char="•"/>
            </a:pPr>
            <a:r>
              <a:rPr lang="en-US" b="1" dirty="0" smtClean="0"/>
              <a:t>Controlling your blood sugar.</a:t>
            </a:r>
            <a:endParaRPr lang="en-US" b="1" dirty="0" smtClean="0"/>
          </a:p>
        </p:txBody>
      </p:sp>
      <p:pic>
        <p:nvPicPr>
          <p:cNvPr id="6" name="Picture 5"/>
          <p:cNvPicPr>
            <a:picLocks noChangeAspect="1"/>
          </p:cNvPicPr>
          <p:nvPr/>
        </p:nvPicPr>
        <p:blipFill>
          <a:blip r:embed="rId1"/>
          <a:stretch>
            <a:fillRect/>
          </a:stretch>
        </p:blipFill>
        <p:spPr>
          <a:xfrm>
            <a:off x="5365115" y="1109345"/>
            <a:ext cx="6826885" cy="57486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Balanced diet | Health | Biology | FuseSchool">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2121535"/>
            <a:ext cx="8043545" cy="4736465"/>
          </a:xfrm>
          <a:prstGeom prst="rect">
            <a:avLst/>
          </a:prstGeom>
        </p:spPr>
      </p:pic>
      <p:sp>
        <p:nvSpPr>
          <p:cNvPr id="2" name="Text Box 1"/>
          <p:cNvSpPr txBox="1"/>
          <p:nvPr/>
        </p:nvSpPr>
        <p:spPr>
          <a:xfrm>
            <a:off x="0" y="455295"/>
            <a:ext cx="3928745" cy="706755"/>
          </a:xfrm>
          <a:prstGeom prst="rect">
            <a:avLst/>
          </a:prstGeom>
          <a:noFill/>
        </p:spPr>
        <p:txBody>
          <a:bodyPr wrap="square" rtlCol="0">
            <a:spAutoFit/>
          </a:bodyPr>
          <a:p>
            <a:pPr algn="ctr"/>
            <a:r>
              <a:rPr lang="en-US" sz="4000" b="1" dirty="0" smtClean="0"/>
              <a:t>Balanced diet </a:t>
            </a:r>
            <a:endParaRPr lang="en-US" sz="4000" b="1" dirty="0" smtClean="0"/>
          </a:p>
        </p:txBody>
      </p:sp>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4" name="矩形 3"/>
          <p:cNvSpPr/>
          <p:nvPr/>
        </p:nvSpPr>
        <p:spPr>
          <a:xfrm>
            <a:off x="5998458" y="3457765"/>
            <a:ext cx="5223723" cy="401716"/>
          </a:xfrm>
          <a:prstGeom prst="rect">
            <a:avLst/>
          </a:prstGeom>
          <a:solidFill>
            <a:srgbClr val="965141"/>
          </a:solidFill>
          <a:ln>
            <a:solidFill>
              <a:srgbClr val="965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586747" y="319562"/>
            <a:ext cx="5759532" cy="3138170"/>
          </a:xfrm>
          <a:prstGeom prst="rect">
            <a:avLst/>
          </a:prstGeom>
          <a:noFill/>
        </p:spPr>
        <p:txBody>
          <a:bodyPr wrap="square" rtlCol="0">
            <a:spAutoFit/>
          </a:bodyPr>
          <a:lstStyle/>
          <a:p>
            <a:pPr algn="ctr">
              <a:lnSpc>
                <a:spcPct val="110000"/>
              </a:lnSpc>
              <a:spcBef>
                <a:spcPct val="0"/>
              </a:spcBef>
              <a:buNone/>
            </a:pPr>
            <a:r>
              <a:rPr lang="zh-CN" altLang="en-US" sz="6000" b="1" dirty="0">
                <a:latin typeface="Arial" panose="020B0604020202020204" pitchFamily="34" charset="0"/>
                <a:cs typeface="Arial" panose="020B0604020202020204" pitchFamily="34" charset="0"/>
                <a:sym typeface="+mn-ea"/>
              </a:rPr>
              <a:t>Having a Healthy </a:t>
            </a:r>
            <a:endParaRPr lang="zh-CN" altLang="en-US" sz="6000" b="1" dirty="0">
              <a:latin typeface="Arial" panose="020B0604020202020204" pitchFamily="34" charset="0"/>
              <a:cs typeface="Arial" panose="020B0604020202020204" pitchFamily="34" charset="0"/>
            </a:endParaRPr>
          </a:p>
          <a:p>
            <a:pPr algn="ctr">
              <a:lnSpc>
                <a:spcPct val="110000"/>
              </a:lnSpc>
              <a:spcBef>
                <a:spcPct val="0"/>
              </a:spcBef>
              <a:buNone/>
            </a:pPr>
            <a:r>
              <a:rPr lang="zh-CN" altLang="en-US" sz="6000" b="1" dirty="0">
                <a:latin typeface="Arial" panose="020B0604020202020204" pitchFamily="34" charset="0"/>
                <a:cs typeface="Arial" panose="020B0604020202020204" pitchFamily="34" charset="0"/>
                <a:sym typeface="+mn-ea"/>
              </a:rPr>
              <a:t>Exercise Plan</a:t>
            </a:r>
            <a:endParaRPr lang="zh-CN" altLang="en-US" sz="6000" b="1" dirty="0">
              <a:latin typeface="SimSun" pitchFamily="2" charset="-122"/>
              <a:ea typeface="SimSun" pitchFamily="2" charset="-122"/>
            </a:endParaRPr>
          </a:p>
        </p:txBody>
      </p:sp>
      <p:cxnSp>
        <p:nvCxnSpPr>
          <p:cNvPr id="10" name="直接连接符 9"/>
          <p:cNvCxnSpPr/>
          <p:nvPr/>
        </p:nvCxnSpPr>
        <p:spPr>
          <a:xfrm>
            <a:off x="5998459" y="2256312"/>
            <a:ext cx="5223722" cy="0"/>
          </a:xfrm>
          <a:prstGeom prst="line">
            <a:avLst/>
          </a:prstGeom>
          <a:ln w="28575">
            <a:solidFill>
              <a:srgbClr val="96514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352934" y="1139990"/>
            <a:ext cx="3027322" cy="1891267"/>
            <a:chOff x="3101709" y="1844865"/>
            <a:chExt cx="1325316" cy="827968"/>
          </a:xfrm>
        </p:grpSpPr>
        <p:pic>
          <p:nvPicPr>
            <p:cNvPr id="11" name="图片 10"/>
            <p:cNvPicPr>
              <a:picLocks noChangeAspect="1"/>
            </p:cNvPicPr>
            <p:nvPr/>
          </p:nvPicPr>
          <p:blipFill rotWithShape="1">
            <a:blip r:embed="rId1" cstate="screen">
              <a:clrChange>
                <a:clrFrom>
                  <a:srgbClr val="F8F8F6"/>
                </a:clrFrom>
                <a:clrTo>
                  <a:srgbClr val="F8F8F6">
                    <a:alpha val="0"/>
                  </a:srgbClr>
                </a:clrTo>
              </a:clrChange>
            </a:blip>
            <a:srcRect/>
            <a:stretch>
              <a:fillRect/>
            </a:stretch>
          </p:blipFill>
          <p:spPr>
            <a:xfrm>
              <a:off x="3608233" y="1844865"/>
              <a:ext cx="818792" cy="818792"/>
            </a:xfrm>
            <a:prstGeom prst="rect">
              <a:avLst/>
            </a:prstGeom>
          </p:spPr>
        </p:pic>
        <p:pic>
          <p:nvPicPr>
            <p:cNvPr id="13" name="图片 12"/>
            <p:cNvPicPr>
              <a:picLocks noChangeAspect="1"/>
            </p:cNvPicPr>
            <p:nvPr/>
          </p:nvPicPr>
          <p:blipFill rotWithShape="1">
            <a:blip r:embed="rId2" cstate="screen">
              <a:clrChange>
                <a:clrFrom>
                  <a:srgbClr val="F6F6F4"/>
                </a:clrFrom>
                <a:clrTo>
                  <a:srgbClr val="F6F6F4">
                    <a:alpha val="0"/>
                  </a:srgbClr>
                </a:clrTo>
              </a:clrChange>
            </a:blip>
            <a:srcRect/>
            <a:stretch>
              <a:fillRect/>
            </a:stretch>
          </p:blipFill>
          <p:spPr>
            <a:xfrm>
              <a:off x="3101709" y="1865205"/>
              <a:ext cx="807628" cy="807628"/>
            </a:xfrm>
            <a:prstGeom prst="rect">
              <a:avLst/>
            </a:prstGeom>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d-weigh-scale-beachfamilydoctors"/>
          <p:cNvPicPr>
            <a:picLocks noChangeAspect="1"/>
          </p:cNvPicPr>
          <p:nvPr/>
        </p:nvPicPr>
        <p:blipFill>
          <a:blip r:embed="rId1"/>
          <a:stretch>
            <a:fillRect/>
          </a:stretch>
        </p:blipFill>
        <p:spPr>
          <a:xfrm>
            <a:off x="420370" y="307340"/>
            <a:ext cx="3801110" cy="2249805"/>
          </a:xfrm>
          <a:prstGeom prst="rect">
            <a:avLst/>
          </a:prstGeom>
        </p:spPr>
      </p:pic>
      <p:pic>
        <p:nvPicPr>
          <p:cNvPr id="3" name="Picture 2" descr="backinshapeblog"/>
          <p:cNvPicPr>
            <a:picLocks noChangeAspect="1"/>
          </p:cNvPicPr>
          <p:nvPr/>
        </p:nvPicPr>
        <p:blipFill>
          <a:blip r:embed="rId2"/>
          <a:stretch>
            <a:fillRect/>
          </a:stretch>
        </p:blipFill>
        <p:spPr>
          <a:xfrm>
            <a:off x="4415790" y="307340"/>
            <a:ext cx="3675380" cy="2249805"/>
          </a:xfrm>
          <a:prstGeom prst="rect">
            <a:avLst/>
          </a:prstGeom>
        </p:spPr>
      </p:pic>
      <p:pic>
        <p:nvPicPr>
          <p:cNvPr id="6" name="Picture 5" descr="Screenshot-2019-06-10-at-15.18.15"/>
          <p:cNvPicPr>
            <a:picLocks noChangeAspect="1"/>
          </p:cNvPicPr>
          <p:nvPr/>
        </p:nvPicPr>
        <p:blipFill>
          <a:blip r:embed="rId3"/>
          <a:stretch>
            <a:fillRect/>
          </a:stretch>
        </p:blipFill>
        <p:spPr>
          <a:xfrm>
            <a:off x="8400415" y="307340"/>
            <a:ext cx="3426460" cy="2249805"/>
          </a:xfrm>
          <a:prstGeom prst="rect">
            <a:avLst/>
          </a:prstGeom>
        </p:spPr>
      </p:pic>
      <p:sp>
        <p:nvSpPr>
          <p:cNvPr id="7" name="Text Box 6"/>
          <p:cNvSpPr txBox="1"/>
          <p:nvPr/>
        </p:nvSpPr>
        <p:spPr>
          <a:xfrm>
            <a:off x="347980" y="3470275"/>
            <a:ext cx="3726815" cy="82994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Maintain a healthy weight</a:t>
            </a:r>
            <a:endParaRPr lang="en-US" altLang="zh-CN" sz="2400" b="1" dirty="0">
              <a:effectLst/>
              <a:latin typeface="Times New Roman Bold" panose="02020603050405020304" charset="0"/>
              <a:cs typeface="Times New Roman Bold" panose="02020603050405020304" charset="0"/>
            </a:endParaRPr>
          </a:p>
          <a:p>
            <a:pPr algn="ctr"/>
            <a:endParaRPr lang="en-US" sz="2400" b="1" dirty="0" smtClean="0">
              <a:latin typeface="Times New Roman Bold" panose="02020603050405020304" charset="0"/>
              <a:cs typeface="Times New Roman Bold" panose="02020603050405020304" charset="0"/>
            </a:endParaRPr>
          </a:p>
        </p:txBody>
      </p:sp>
      <p:sp>
        <p:nvSpPr>
          <p:cNvPr id="8" name="Text Box 7"/>
          <p:cNvSpPr txBox="1"/>
          <p:nvPr/>
        </p:nvSpPr>
        <p:spPr>
          <a:xfrm>
            <a:off x="4687570" y="3470275"/>
            <a:ext cx="3131820" cy="460375"/>
          </a:xfrm>
          <a:prstGeom prst="rect">
            <a:avLst/>
          </a:prstGeom>
          <a:noFill/>
        </p:spPr>
        <p:txBody>
          <a:bodyPr wrap="square" rtlCol="0">
            <a:spAutoFit/>
          </a:bodyPr>
          <a:p>
            <a:pPr algn="ctr"/>
            <a:r>
              <a:rPr lang="en-US" sz="2400" b="1" dirty="0" smtClean="0">
                <a:latin typeface="Times New Roman Bold" panose="02020603050405020304" charset="0"/>
                <a:cs typeface="Times New Roman Bold" panose="02020603050405020304" charset="0"/>
              </a:rPr>
              <a:t>Get In Shape</a:t>
            </a:r>
            <a:endParaRPr lang="en-US" sz="2400" b="1" dirty="0" smtClean="0">
              <a:latin typeface="Times New Roman Bold" panose="02020603050405020304" charset="0"/>
              <a:cs typeface="Times New Roman Bold" panose="02020603050405020304" charset="0"/>
            </a:endParaRPr>
          </a:p>
        </p:txBody>
      </p:sp>
      <p:sp>
        <p:nvSpPr>
          <p:cNvPr id="15" name="Text Box 14"/>
          <p:cNvSpPr txBox="1"/>
          <p:nvPr/>
        </p:nvSpPr>
        <p:spPr>
          <a:xfrm>
            <a:off x="8978900" y="3470275"/>
            <a:ext cx="2269490" cy="460375"/>
          </a:xfrm>
          <a:prstGeom prst="rect">
            <a:avLst/>
          </a:prstGeom>
          <a:noFill/>
        </p:spPr>
        <p:txBody>
          <a:bodyPr wrap="square" rtlCol="0">
            <a:spAutoFit/>
          </a:bodyPr>
          <a:p>
            <a:pPr algn="ctr"/>
            <a:r>
              <a:rPr lang="en-US" altLang="zh-CN" sz="2400" b="1" dirty="0">
                <a:effectLst/>
                <a:latin typeface="Times New Roman Bold" panose="02020603050405020304" charset="0"/>
                <a:cs typeface="Times New Roman Bold" panose="02020603050405020304" charset="0"/>
                <a:sym typeface="+mn-ea"/>
              </a:rPr>
              <a:t>Exercise wisely</a:t>
            </a:r>
            <a:endParaRPr lang="en-US" sz="2400" b="1" dirty="0" smtClean="0">
              <a:latin typeface="Times New Roman Bold" panose="02020603050405020304" charset="0"/>
              <a:cs typeface="Times New Roman Bold" panose="02020603050405020304" charset="0"/>
            </a:endParaRPr>
          </a:p>
        </p:txBody>
      </p:sp>
      <p:sp>
        <p:nvSpPr>
          <p:cNvPr id="9" name="Text Box 8"/>
          <p:cNvSpPr txBox="1"/>
          <p:nvPr/>
        </p:nvSpPr>
        <p:spPr>
          <a:xfrm>
            <a:off x="420370" y="4075430"/>
            <a:ext cx="3801110" cy="1198880"/>
          </a:xfrm>
          <a:prstGeom prst="rect">
            <a:avLst/>
          </a:prstGeom>
          <a:noFill/>
        </p:spPr>
        <p:txBody>
          <a:bodyPr wrap="square" rtlCol="0">
            <a:spAutoFit/>
          </a:bodyPr>
          <a:p>
            <a:pPr algn="ctr"/>
            <a:r>
              <a:rPr lang="en-US" dirty="0" smtClean="0"/>
              <a:t>Often referred to as aerobic or endurance exercise, aerobic exercise is great for burning calories and losing excess fat.</a:t>
            </a:r>
            <a:endParaRPr lang="en-US" dirty="0" smtClean="0"/>
          </a:p>
        </p:txBody>
      </p:sp>
      <p:sp>
        <p:nvSpPr>
          <p:cNvPr id="10" name="Text Box 9"/>
          <p:cNvSpPr txBox="1"/>
          <p:nvPr/>
        </p:nvSpPr>
        <p:spPr>
          <a:xfrm>
            <a:off x="4520565" y="4075430"/>
            <a:ext cx="3298825" cy="1476375"/>
          </a:xfrm>
          <a:prstGeom prst="rect">
            <a:avLst/>
          </a:prstGeom>
          <a:noFill/>
        </p:spPr>
        <p:txBody>
          <a:bodyPr wrap="square" rtlCol="0">
            <a:spAutoFit/>
          </a:bodyPr>
          <a:p>
            <a:pPr algn="ctr"/>
            <a:r>
              <a:rPr lang="en-US" dirty="0" smtClean="0"/>
              <a:t>Activities such as yoga combine stretching and relaxation with the added benefit of improved balance - a wonderful combination.</a:t>
            </a:r>
            <a:endParaRPr lang="en-US" dirty="0" smtClean="0"/>
          </a:p>
        </p:txBody>
      </p:sp>
      <p:sp>
        <p:nvSpPr>
          <p:cNvPr id="11" name="Text Box 10"/>
          <p:cNvSpPr txBox="1"/>
          <p:nvPr/>
        </p:nvSpPr>
        <p:spPr>
          <a:xfrm>
            <a:off x="8505190" y="3930650"/>
            <a:ext cx="3216910" cy="2030095"/>
          </a:xfrm>
          <a:prstGeom prst="rect">
            <a:avLst/>
          </a:prstGeom>
          <a:noFill/>
        </p:spPr>
        <p:txBody>
          <a:bodyPr wrap="square" rtlCol="0">
            <a:spAutoFit/>
          </a:bodyPr>
          <a:p>
            <a:pPr algn="ctr"/>
            <a:r>
              <a:rPr lang="en-US" dirty="0" smtClean="0"/>
              <a:t>Warm up first. Warmer muscles are more flexible. Warm up for 5 to 10 minutes first, or save the stretching for your cool-down routine after your workout.</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61925" y="187960"/>
            <a:ext cx="5501640" cy="1938020"/>
          </a:xfrm>
          <a:prstGeom prst="rect">
            <a:avLst/>
          </a:prstGeom>
          <a:noFill/>
        </p:spPr>
        <p:txBody>
          <a:bodyPr wrap="square" rtlCol="0">
            <a:spAutoFit/>
          </a:bodyPr>
          <a:p>
            <a:pPr algn="l"/>
            <a:r>
              <a:rPr lang="en-US" sz="6000" b="1" dirty="0" smtClean="0"/>
              <a:t>Aerobic activity</a:t>
            </a:r>
            <a:endParaRPr lang="en-US" sz="6000" b="1" dirty="0" smtClean="0"/>
          </a:p>
        </p:txBody>
      </p:sp>
      <p:sp>
        <p:nvSpPr>
          <p:cNvPr id="3" name="Text Box 2"/>
          <p:cNvSpPr txBox="1"/>
          <p:nvPr/>
        </p:nvSpPr>
        <p:spPr>
          <a:xfrm>
            <a:off x="220345" y="2332355"/>
            <a:ext cx="5384800" cy="3692525"/>
          </a:xfrm>
          <a:prstGeom prst="rect">
            <a:avLst/>
          </a:prstGeom>
          <a:noFill/>
        </p:spPr>
        <p:txBody>
          <a:bodyPr wrap="square" rtlCol="0">
            <a:spAutoFit/>
          </a:bodyPr>
          <a:p>
            <a:pPr marL="342900" indent="-342900" algn="just">
              <a:lnSpc>
                <a:spcPct val="200000"/>
              </a:lnSpc>
              <a:buAutoNum type="arabicPeriod"/>
            </a:pPr>
            <a:r>
              <a:rPr lang="en-US" b="1" dirty="0" smtClean="0"/>
              <a:t>Walking</a:t>
            </a:r>
            <a:endParaRPr lang="en-US" b="1" dirty="0" smtClean="0"/>
          </a:p>
          <a:p>
            <a:pPr marL="342900" indent="-342900" algn="just">
              <a:lnSpc>
                <a:spcPct val="200000"/>
              </a:lnSpc>
              <a:buAutoNum type="arabicPeriod"/>
            </a:pPr>
            <a:r>
              <a:rPr lang="en-US" b="1" dirty="0" smtClean="0"/>
              <a:t>Jogging</a:t>
            </a:r>
            <a:endParaRPr lang="en-US" b="1" dirty="0" smtClean="0"/>
          </a:p>
          <a:p>
            <a:pPr marL="342900" indent="-342900" algn="just">
              <a:lnSpc>
                <a:spcPct val="200000"/>
              </a:lnSpc>
              <a:buAutoNum type="arabicPeriod"/>
            </a:pPr>
            <a:r>
              <a:rPr lang="en-US" b="1" dirty="0" smtClean="0"/>
              <a:t>Biking</a:t>
            </a:r>
            <a:endParaRPr lang="en-US" b="1" dirty="0" smtClean="0"/>
          </a:p>
          <a:p>
            <a:pPr marL="342900" indent="-342900" algn="just">
              <a:lnSpc>
                <a:spcPct val="200000"/>
              </a:lnSpc>
              <a:buAutoNum type="arabicPeriod"/>
            </a:pPr>
            <a:r>
              <a:rPr lang="en-US" b="1" dirty="0" smtClean="0"/>
              <a:t>Swimming</a:t>
            </a:r>
            <a:endParaRPr lang="en-US" b="1" dirty="0" smtClean="0"/>
          </a:p>
          <a:p>
            <a:pPr marL="342900" indent="-342900" algn="just">
              <a:lnSpc>
                <a:spcPct val="200000"/>
              </a:lnSpc>
              <a:buAutoNum type="arabicPeriod"/>
            </a:pPr>
            <a:r>
              <a:rPr lang="en-US" b="1" dirty="0" smtClean="0"/>
              <a:t>Dancing</a:t>
            </a:r>
            <a:endParaRPr lang="en-US" b="1" dirty="0" smtClean="0"/>
          </a:p>
          <a:p>
            <a:pPr marL="342900" indent="-342900" algn="just">
              <a:lnSpc>
                <a:spcPct val="200000"/>
              </a:lnSpc>
              <a:buAutoNum type="arabicPeriod"/>
            </a:pPr>
            <a:r>
              <a:rPr lang="en-US" b="1" dirty="0" smtClean="0"/>
              <a:t>Water aerobics</a:t>
            </a:r>
            <a:endParaRPr lang="en-US" b="1" dirty="0" smtClean="0"/>
          </a:p>
          <a:p>
            <a:pPr algn="ctr"/>
            <a:endParaRPr lang="en-US" b="1" dirty="0" smtClean="0"/>
          </a:p>
        </p:txBody>
      </p:sp>
      <p:pic>
        <p:nvPicPr>
          <p:cNvPr id="5" name="Picture 4"/>
          <p:cNvPicPr>
            <a:picLocks noChangeAspect="1"/>
          </p:cNvPicPr>
          <p:nvPr/>
        </p:nvPicPr>
        <p:blipFill>
          <a:blip r:embed="rId1"/>
          <a:stretch>
            <a:fillRect/>
          </a:stretch>
        </p:blipFill>
        <p:spPr>
          <a:xfrm>
            <a:off x="4454525" y="-635"/>
            <a:ext cx="7737475" cy="6858000"/>
          </a:xfrm>
          <a:prstGeom prst="rect">
            <a:avLst/>
          </a:prstGeom>
        </p:spPr>
      </p:pic>
    </p:spTree>
  </p:cSld>
  <p:clrMapOvr>
    <a:masterClrMapping/>
  </p:clrMapOvr>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2413</Words>
  <Application>WPS Writer</Application>
  <PresentationFormat>宽屏</PresentationFormat>
  <Paragraphs>128</Paragraphs>
  <Slides>16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Arial</vt:lpstr>
      <vt:lpstr>SimSun</vt:lpstr>
      <vt:lpstr>Wingdings</vt:lpstr>
      <vt:lpstr>方正宋黑简体</vt:lpstr>
      <vt:lpstr>宋体-简</vt:lpstr>
      <vt:lpstr>汉仪中宋简</vt:lpstr>
      <vt:lpstr>Times New Roman Bold</vt:lpstr>
      <vt:lpstr>Comic Sans MS Regular</vt:lpstr>
      <vt:lpstr>等线</vt:lpstr>
      <vt:lpstr>苹方-简</vt:lpstr>
      <vt:lpstr>Microsoft YaHei</vt:lpstr>
      <vt:lpstr>汉仪旗黑</vt:lpstr>
      <vt:lpstr>Arial Unicode MS</vt:lpstr>
      <vt:lpstr>等线 Light</vt:lpstr>
      <vt:lpstr>Calibri</vt:lpstr>
      <vt:lpstr>Helvetica 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jialong</cp:lastModifiedBy>
  <cp:revision>97</cp:revision>
  <dcterms:created xsi:type="dcterms:W3CDTF">2022-11-06T08:02:04Z</dcterms:created>
  <dcterms:modified xsi:type="dcterms:W3CDTF">2022-11-06T08:02:04Z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1033-4.4.1.7616</vt:lpwstr>
  </property>
</Properties>
</file>